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 id="2147483949" r:id="rId2"/>
  </p:sldMasterIdLst>
  <p:notesMasterIdLst>
    <p:notesMasterId r:id="rId17"/>
  </p:notesMasterIdLst>
  <p:sldIdLst>
    <p:sldId id="442" r:id="rId3"/>
    <p:sldId id="1105" r:id="rId4"/>
    <p:sldId id="1333" r:id="rId5"/>
    <p:sldId id="1104" r:id="rId6"/>
    <p:sldId id="1337" r:id="rId7"/>
    <p:sldId id="1312" r:id="rId8"/>
    <p:sldId id="1087" r:id="rId9"/>
    <p:sldId id="649" r:id="rId10"/>
    <p:sldId id="1059" r:id="rId11"/>
    <p:sldId id="1334" r:id="rId12"/>
    <p:sldId id="1335" r:id="rId13"/>
    <p:sldId id="1336" r:id="rId14"/>
    <p:sldId id="1338" r:id="rId15"/>
    <p:sldId id="1063" r:id="rId1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AFAFA"/>
    <a:srgbClr val="FF9999"/>
    <a:srgbClr val="F7BBBE"/>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19" autoAdjust="0"/>
    <p:restoredTop sz="94660"/>
  </p:normalViewPr>
  <p:slideViewPr>
    <p:cSldViewPr snapToGrid="0">
      <p:cViewPr varScale="1">
        <p:scale>
          <a:sx n="108" d="100"/>
          <a:sy n="108" d="100"/>
        </p:scale>
        <p:origin x="120" y="2400"/>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2638EA-5275-4851-AE4E-4E90849DBCA2}"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ru-RU"/>
        </a:p>
      </dgm:t>
    </dgm:pt>
    <dgm:pt modelId="{B665A8C5-5054-4990-87FB-FF48779CEA2B}">
      <dgm:prSet phldrT="[Текст]"/>
      <dgm:spPr/>
      <dgm:t>
        <a:bodyPr/>
        <a:lstStyle/>
        <a:p>
          <a:r>
            <a:rPr lang="ru-RU" dirty="0"/>
            <a:t>Операционный софт «из облака» (программы </a:t>
          </a:r>
          <a:r>
            <a:rPr lang="en-US" dirty="0"/>
            <a:t>AI)</a:t>
          </a:r>
          <a:endParaRPr lang="ru-RU" dirty="0"/>
        </a:p>
      </dgm:t>
    </dgm:pt>
    <dgm:pt modelId="{EC40AE4D-F6F9-4BAA-AF11-72EB91AA4FAD}" type="parTrans" cxnId="{046984EF-05FB-43D5-A4D3-848EFB6638F6}">
      <dgm:prSet/>
      <dgm:spPr/>
      <dgm:t>
        <a:bodyPr/>
        <a:lstStyle/>
        <a:p>
          <a:endParaRPr lang="ru-RU"/>
        </a:p>
      </dgm:t>
    </dgm:pt>
    <dgm:pt modelId="{873F9017-7A06-4623-92DC-3ABDEF1CA2EA}" type="sibTrans" cxnId="{046984EF-05FB-43D5-A4D3-848EFB6638F6}">
      <dgm:prSet/>
      <dgm:spPr/>
      <dgm:t>
        <a:bodyPr/>
        <a:lstStyle/>
        <a:p>
          <a:endParaRPr lang="ru-RU"/>
        </a:p>
      </dgm:t>
    </dgm:pt>
    <dgm:pt modelId="{B433B5BF-5A50-4B45-8226-C21C7E904C01}">
      <dgm:prSet phldrT="[Текст]"/>
      <dgm:spPr/>
      <dgm:t>
        <a:bodyPr/>
        <a:lstStyle/>
        <a:p>
          <a:r>
            <a:rPr lang="ru-RU" dirty="0"/>
            <a:t>Прикладные программы (медицина, </a:t>
          </a:r>
          <a:r>
            <a:rPr lang="ru-RU" dirty="0" err="1"/>
            <a:t>роботакси</a:t>
          </a:r>
          <a:r>
            <a:rPr lang="ru-RU" dirty="0"/>
            <a:t>, игры, видео)</a:t>
          </a:r>
        </a:p>
      </dgm:t>
    </dgm:pt>
    <dgm:pt modelId="{EC9D726D-4610-4C33-A4A3-20798A02F52A}" type="parTrans" cxnId="{FC3F0E3E-B26C-4BFC-81BD-18361F8413FB}">
      <dgm:prSet/>
      <dgm:spPr/>
      <dgm:t>
        <a:bodyPr/>
        <a:lstStyle/>
        <a:p>
          <a:endParaRPr lang="ru-RU"/>
        </a:p>
      </dgm:t>
    </dgm:pt>
    <dgm:pt modelId="{FD15193F-DB73-498F-8437-ED34EC649905}" type="sibTrans" cxnId="{FC3F0E3E-B26C-4BFC-81BD-18361F8413FB}">
      <dgm:prSet/>
      <dgm:spPr/>
      <dgm:t>
        <a:bodyPr/>
        <a:lstStyle/>
        <a:p>
          <a:endParaRPr lang="ru-RU"/>
        </a:p>
      </dgm:t>
    </dgm:pt>
    <dgm:pt modelId="{F0A684EB-5DAD-46CE-8BB7-2F7FF827F424}">
      <dgm:prSet phldrT="[Текст]"/>
      <dgm:spPr/>
      <dgm:t>
        <a:bodyPr/>
        <a:lstStyle/>
        <a:p>
          <a:r>
            <a:rPr lang="ru-RU" dirty="0"/>
            <a:t>Аппаратура </a:t>
          </a:r>
          <a:r>
            <a:rPr lang="ru-RU" dirty="0" err="1"/>
            <a:t>датацентра</a:t>
          </a:r>
          <a:r>
            <a:rPr lang="ru-RU" dirty="0"/>
            <a:t> (много </a:t>
          </a:r>
          <a:r>
            <a:rPr lang="en-US" dirty="0" err="1"/>
            <a:t>SuperPOD</a:t>
          </a:r>
          <a:r>
            <a:rPr lang="en-US" dirty="0"/>
            <a:t>)</a:t>
          </a:r>
          <a:endParaRPr lang="ru-RU" dirty="0"/>
        </a:p>
      </dgm:t>
    </dgm:pt>
    <dgm:pt modelId="{BF79FA14-73E3-4B88-A71D-B375C0568EF2}" type="parTrans" cxnId="{87A0FF7D-0093-485D-B33E-8156ABC2C6A4}">
      <dgm:prSet/>
      <dgm:spPr/>
      <dgm:t>
        <a:bodyPr/>
        <a:lstStyle/>
        <a:p>
          <a:endParaRPr lang="ru-RU"/>
        </a:p>
      </dgm:t>
    </dgm:pt>
    <dgm:pt modelId="{31826974-A300-432D-A7CA-32B3E122907C}" type="sibTrans" cxnId="{87A0FF7D-0093-485D-B33E-8156ABC2C6A4}">
      <dgm:prSet/>
      <dgm:spPr/>
      <dgm:t>
        <a:bodyPr/>
        <a:lstStyle/>
        <a:p>
          <a:endParaRPr lang="ru-RU"/>
        </a:p>
      </dgm:t>
    </dgm:pt>
    <dgm:pt modelId="{1634B170-0B59-4CFE-BA56-E8E070A3DBDD}">
      <dgm:prSet phldrT="[Текст]" custT="1"/>
      <dgm:spPr/>
      <dgm:t>
        <a:bodyPr/>
        <a:lstStyle/>
        <a:p>
          <a:r>
            <a:rPr lang="en-US" sz="2000" dirty="0" err="1"/>
            <a:t>SuperPOD</a:t>
          </a:r>
          <a:r>
            <a:rPr lang="en-US" sz="2000" dirty="0"/>
            <a:t> (</a:t>
          </a:r>
          <a:r>
            <a:rPr lang="ru-RU" sz="2000" dirty="0"/>
            <a:t>много серверных стоек)</a:t>
          </a:r>
        </a:p>
      </dgm:t>
    </dgm:pt>
    <dgm:pt modelId="{D9032633-ADFD-4271-B100-FA07CE1B9505}" type="parTrans" cxnId="{17A87C28-4057-4730-B35F-D2389FC12B61}">
      <dgm:prSet/>
      <dgm:spPr/>
      <dgm:t>
        <a:bodyPr/>
        <a:lstStyle/>
        <a:p>
          <a:endParaRPr lang="ru-RU"/>
        </a:p>
      </dgm:t>
    </dgm:pt>
    <dgm:pt modelId="{17607733-73AA-4DCC-8479-3AB03071816D}" type="sibTrans" cxnId="{17A87C28-4057-4730-B35F-D2389FC12B61}">
      <dgm:prSet/>
      <dgm:spPr/>
      <dgm:t>
        <a:bodyPr/>
        <a:lstStyle/>
        <a:p>
          <a:endParaRPr lang="ru-RU"/>
        </a:p>
      </dgm:t>
    </dgm:pt>
    <dgm:pt modelId="{D41984B1-060D-4B90-AFCF-8D639DF70F26}">
      <dgm:prSet phldrT="[Текст]" custT="1"/>
      <dgm:spPr/>
      <dgm:t>
        <a:bodyPr/>
        <a:lstStyle/>
        <a:p>
          <a:r>
            <a:rPr lang="ru-RU" sz="2000" dirty="0" err="1"/>
            <a:t>Мини-ЭВМ</a:t>
          </a:r>
          <a:r>
            <a:rPr lang="ru-RU" sz="2000" dirty="0"/>
            <a:t> </a:t>
          </a:r>
          <a:r>
            <a:rPr lang="en-US" sz="2000" dirty="0"/>
            <a:t>DGX</a:t>
          </a:r>
          <a:endParaRPr lang="ru-RU" sz="2000" dirty="0"/>
        </a:p>
      </dgm:t>
    </dgm:pt>
    <dgm:pt modelId="{017E24AA-DD64-46FF-88FF-2E9B4DCBBF9C}" type="parTrans" cxnId="{C07E203A-5D1D-47C3-A11D-37EAA4E134B0}">
      <dgm:prSet/>
      <dgm:spPr/>
      <dgm:t>
        <a:bodyPr/>
        <a:lstStyle/>
        <a:p>
          <a:endParaRPr lang="ru-RU"/>
        </a:p>
      </dgm:t>
    </dgm:pt>
    <dgm:pt modelId="{E35C6A9E-018D-4495-B0A6-229418B988C4}" type="sibTrans" cxnId="{C07E203A-5D1D-47C3-A11D-37EAA4E134B0}">
      <dgm:prSet/>
      <dgm:spPr/>
      <dgm:t>
        <a:bodyPr/>
        <a:lstStyle/>
        <a:p>
          <a:endParaRPr lang="ru-RU"/>
        </a:p>
      </dgm:t>
    </dgm:pt>
    <dgm:pt modelId="{C467A469-A352-4882-92E6-628E3B021F0D}">
      <dgm:prSet phldrT="[Текст]" custT="1"/>
      <dgm:spPr/>
      <dgm:t>
        <a:bodyPr/>
        <a:lstStyle/>
        <a:p>
          <a:r>
            <a:rPr lang="ru-RU" sz="2000" dirty="0"/>
            <a:t>Компьютерная плата</a:t>
          </a:r>
        </a:p>
      </dgm:t>
    </dgm:pt>
    <dgm:pt modelId="{92E1900D-9964-4B87-A66D-DC3F3EDD4D30}" type="parTrans" cxnId="{BF336A16-B737-4F35-8425-637E71415AAE}">
      <dgm:prSet/>
      <dgm:spPr/>
      <dgm:t>
        <a:bodyPr/>
        <a:lstStyle/>
        <a:p>
          <a:endParaRPr lang="ru-RU"/>
        </a:p>
      </dgm:t>
    </dgm:pt>
    <dgm:pt modelId="{A2FEC1F8-81D8-4EC0-B7B4-146E970A6088}" type="sibTrans" cxnId="{BF336A16-B737-4F35-8425-637E71415AAE}">
      <dgm:prSet/>
      <dgm:spPr/>
      <dgm:t>
        <a:bodyPr/>
        <a:lstStyle/>
        <a:p>
          <a:endParaRPr lang="ru-RU"/>
        </a:p>
      </dgm:t>
    </dgm:pt>
    <dgm:pt modelId="{A0634140-8B91-46C9-8083-10BB3DFDD9FB}">
      <dgm:prSet phldrT="[Текст]"/>
      <dgm:spPr/>
      <dgm:t>
        <a:bodyPr/>
        <a:lstStyle/>
        <a:p>
          <a:r>
            <a:rPr lang="en-US" dirty="0"/>
            <a:t>CPU</a:t>
          </a:r>
          <a:endParaRPr lang="ru-RU" dirty="0"/>
        </a:p>
      </dgm:t>
    </dgm:pt>
    <dgm:pt modelId="{67DD40D9-4853-4FD4-B54B-11E63AD7926D}" type="parTrans" cxnId="{8F2A13A5-14A3-4227-A341-305997604F3D}">
      <dgm:prSet/>
      <dgm:spPr/>
      <dgm:t>
        <a:bodyPr/>
        <a:lstStyle/>
        <a:p>
          <a:endParaRPr lang="ru-RU"/>
        </a:p>
      </dgm:t>
    </dgm:pt>
    <dgm:pt modelId="{0FC63940-4212-4D7F-8106-9D745187201E}" type="sibTrans" cxnId="{8F2A13A5-14A3-4227-A341-305997604F3D}">
      <dgm:prSet/>
      <dgm:spPr/>
      <dgm:t>
        <a:bodyPr/>
        <a:lstStyle/>
        <a:p>
          <a:endParaRPr lang="ru-RU"/>
        </a:p>
      </dgm:t>
    </dgm:pt>
    <dgm:pt modelId="{7F0E96D2-752F-4843-9551-33E975552374}">
      <dgm:prSet phldrT="[Текст]"/>
      <dgm:spPr/>
      <dgm:t>
        <a:bodyPr/>
        <a:lstStyle/>
        <a:p>
          <a:r>
            <a:rPr lang="en-US" dirty="0"/>
            <a:t>DPU</a:t>
          </a:r>
          <a:endParaRPr lang="ru-RU" dirty="0"/>
        </a:p>
      </dgm:t>
    </dgm:pt>
    <dgm:pt modelId="{47BE903B-8A60-478D-AF63-96ED509F1AE5}" type="parTrans" cxnId="{378E4ACC-EBA3-4AA1-A83C-7F07C6033FB1}">
      <dgm:prSet/>
      <dgm:spPr/>
      <dgm:t>
        <a:bodyPr/>
        <a:lstStyle/>
        <a:p>
          <a:endParaRPr lang="ru-RU"/>
        </a:p>
      </dgm:t>
    </dgm:pt>
    <dgm:pt modelId="{F3152250-0C84-4C71-BF6E-E1E184B0D52D}" type="sibTrans" cxnId="{378E4ACC-EBA3-4AA1-A83C-7F07C6033FB1}">
      <dgm:prSet/>
      <dgm:spPr/>
      <dgm:t>
        <a:bodyPr/>
        <a:lstStyle/>
        <a:p>
          <a:endParaRPr lang="ru-RU"/>
        </a:p>
      </dgm:t>
    </dgm:pt>
    <dgm:pt modelId="{84DE4E32-9F4D-47A0-950C-F1F2796FF4FB}">
      <dgm:prSet phldrT="[Текст]"/>
      <dgm:spPr/>
      <dgm:t>
        <a:bodyPr/>
        <a:lstStyle/>
        <a:p>
          <a:r>
            <a:rPr lang="en-US" dirty="0"/>
            <a:t>GPU</a:t>
          </a:r>
          <a:endParaRPr lang="ru-RU" dirty="0"/>
        </a:p>
      </dgm:t>
    </dgm:pt>
    <dgm:pt modelId="{0EF07931-3A05-4F85-9B66-9F4F9BA0305E}" type="parTrans" cxnId="{6ACA5CC4-49C1-486D-A19A-C47C5B5E7A2C}">
      <dgm:prSet/>
      <dgm:spPr/>
      <dgm:t>
        <a:bodyPr/>
        <a:lstStyle/>
        <a:p>
          <a:endParaRPr lang="ru-RU"/>
        </a:p>
      </dgm:t>
    </dgm:pt>
    <dgm:pt modelId="{B5F538CB-5A64-41F6-8574-CF5CA5FA42B5}" type="sibTrans" cxnId="{6ACA5CC4-49C1-486D-A19A-C47C5B5E7A2C}">
      <dgm:prSet/>
      <dgm:spPr/>
      <dgm:t>
        <a:bodyPr/>
        <a:lstStyle/>
        <a:p>
          <a:endParaRPr lang="ru-RU"/>
        </a:p>
      </dgm:t>
    </dgm:pt>
    <dgm:pt modelId="{98942E45-AA15-446E-AE00-8358C5C4FDFE}">
      <dgm:prSet phldrT="[Текст]"/>
      <dgm:spPr/>
      <dgm:t>
        <a:bodyPr/>
        <a:lstStyle/>
        <a:p>
          <a:r>
            <a:rPr lang="ru-RU" dirty="0"/>
            <a:t>Много-много уровней процессорной архитектуры</a:t>
          </a:r>
          <a:r>
            <a:rPr lang="en-US" dirty="0"/>
            <a:t> </a:t>
          </a:r>
          <a:endParaRPr lang="ru-RU" dirty="0"/>
        </a:p>
      </dgm:t>
    </dgm:pt>
    <dgm:pt modelId="{43E211D9-8D26-4886-BA4C-A5E8CDC33427}" type="parTrans" cxnId="{A04969BD-B416-49AD-B9C2-094DAC81181C}">
      <dgm:prSet/>
      <dgm:spPr/>
      <dgm:t>
        <a:bodyPr/>
        <a:lstStyle/>
        <a:p>
          <a:endParaRPr lang="ru-RU"/>
        </a:p>
      </dgm:t>
    </dgm:pt>
    <dgm:pt modelId="{93FE69D4-A12E-464D-8B17-2B4374255A85}" type="sibTrans" cxnId="{A04969BD-B416-49AD-B9C2-094DAC81181C}">
      <dgm:prSet/>
      <dgm:spPr/>
      <dgm:t>
        <a:bodyPr/>
        <a:lstStyle/>
        <a:p>
          <a:endParaRPr lang="ru-RU"/>
        </a:p>
      </dgm:t>
    </dgm:pt>
    <dgm:pt modelId="{E4355F4F-9218-4D6D-96E5-99CF891A9F56}" type="pres">
      <dgm:prSet presAssocID="{CF2638EA-5275-4851-AE4E-4E90849DBCA2}" presName="Name0" presStyleCnt="0">
        <dgm:presLayoutVars>
          <dgm:chPref val="1"/>
          <dgm:dir/>
          <dgm:animOne val="branch"/>
          <dgm:animLvl val="lvl"/>
          <dgm:resizeHandles/>
        </dgm:presLayoutVars>
      </dgm:prSet>
      <dgm:spPr/>
    </dgm:pt>
    <dgm:pt modelId="{AB98BB7D-8999-48D2-A11C-4698F3ABFA1D}" type="pres">
      <dgm:prSet presAssocID="{B433B5BF-5A50-4B45-8226-C21C7E904C01}" presName="vertOne" presStyleCnt="0"/>
      <dgm:spPr/>
    </dgm:pt>
    <dgm:pt modelId="{C5E4EF58-7CCD-4F29-AB8D-BDE94E5F1453}" type="pres">
      <dgm:prSet presAssocID="{B433B5BF-5A50-4B45-8226-C21C7E904C01}" presName="txOne" presStyleLbl="node0" presStyleIdx="0" presStyleCnt="1" custLinFactNeighborX="-700" custLinFactNeighborY="-24127">
        <dgm:presLayoutVars>
          <dgm:chPref val="3"/>
        </dgm:presLayoutVars>
      </dgm:prSet>
      <dgm:spPr/>
    </dgm:pt>
    <dgm:pt modelId="{7C722BCB-2A60-4B85-9B54-B5C6D7A183A5}" type="pres">
      <dgm:prSet presAssocID="{B433B5BF-5A50-4B45-8226-C21C7E904C01}" presName="parTransOne" presStyleCnt="0"/>
      <dgm:spPr/>
    </dgm:pt>
    <dgm:pt modelId="{77F4569C-EE0F-4082-B022-23E7E1944375}" type="pres">
      <dgm:prSet presAssocID="{B433B5BF-5A50-4B45-8226-C21C7E904C01}" presName="horzOne" presStyleCnt="0"/>
      <dgm:spPr/>
    </dgm:pt>
    <dgm:pt modelId="{BCC3F99F-322F-47A9-B7AE-D191379145BE}" type="pres">
      <dgm:prSet presAssocID="{B665A8C5-5054-4990-87FB-FF48779CEA2B}" presName="vertTwo" presStyleCnt="0"/>
      <dgm:spPr/>
    </dgm:pt>
    <dgm:pt modelId="{A8FC03F3-A78B-46E5-A82D-10BF2E16FFCA}" type="pres">
      <dgm:prSet presAssocID="{B665A8C5-5054-4990-87FB-FF48779CEA2B}" presName="txTwo" presStyleLbl="node2" presStyleIdx="0" presStyleCnt="1">
        <dgm:presLayoutVars>
          <dgm:chPref val="3"/>
        </dgm:presLayoutVars>
      </dgm:prSet>
      <dgm:spPr/>
    </dgm:pt>
    <dgm:pt modelId="{D1A6986D-1663-42DE-96F8-BD56A862CFB2}" type="pres">
      <dgm:prSet presAssocID="{B665A8C5-5054-4990-87FB-FF48779CEA2B}" presName="parTransTwo" presStyleCnt="0"/>
      <dgm:spPr/>
    </dgm:pt>
    <dgm:pt modelId="{CC42AA62-F66D-4D0A-BD3E-B772E9E80F39}" type="pres">
      <dgm:prSet presAssocID="{B665A8C5-5054-4990-87FB-FF48779CEA2B}" presName="horzTwo" presStyleCnt="0"/>
      <dgm:spPr/>
    </dgm:pt>
    <dgm:pt modelId="{AA8A58DF-EAD4-4463-BF13-35E386ED4309}" type="pres">
      <dgm:prSet presAssocID="{F0A684EB-5DAD-46CE-8BB7-2F7FF827F424}" presName="vertThree" presStyleCnt="0"/>
      <dgm:spPr/>
    </dgm:pt>
    <dgm:pt modelId="{3D0CDB38-3E06-4359-ACD5-0E81FDAB6D0D}" type="pres">
      <dgm:prSet presAssocID="{F0A684EB-5DAD-46CE-8BB7-2F7FF827F424}" presName="txThree" presStyleLbl="node3" presStyleIdx="0" presStyleCnt="1">
        <dgm:presLayoutVars>
          <dgm:chPref val="3"/>
        </dgm:presLayoutVars>
      </dgm:prSet>
      <dgm:spPr/>
    </dgm:pt>
    <dgm:pt modelId="{8ABFD561-11DA-41A1-9A5A-F2EDAAC5F9E2}" type="pres">
      <dgm:prSet presAssocID="{F0A684EB-5DAD-46CE-8BB7-2F7FF827F424}" presName="parTransThree" presStyleCnt="0"/>
      <dgm:spPr/>
    </dgm:pt>
    <dgm:pt modelId="{8C244C5A-0BC2-4AE5-BECD-52AF8E1A7102}" type="pres">
      <dgm:prSet presAssocID="{F0A684EB-5DAD-46CE-8BB7-2F7FF827F424}" presName="horzThree" presStyleCnt="0"/>
      <dgm:spPr/>
    </dgm:pt>
    <dgm:pt modelId="{08C1587A-DED2-4FE3-A052-DC25E3C685E7}" type="pres">
      <dgm:prSet presAssocID="{1634B170-0B59-4CFE-BA56-E8E070A3DBDD}" presName="vertFour" presStyleCnt="0">
        <dgm:presLayoutVars>
          <dgm:chPref val="3"/>
        </dgm:presLayoutVars>
      </dgm:prSet>
      <dgm:spPr/>
    </dgm:pt>
    <dgm:pt modelId="{566D9C50-B181-4672-ADCE-586CC04CB746}" type="pres">
      <dgm:prSet presAssocID="{1634B170-0B59-4CFE-BA56-E8E070A3DBDD}" presName="txFour" presStyleLbl="node4" presStyleIdx="0" presStyleCnt="7">
        <dgm:presLayoutVars>
          <dgm:chPref val="3"/>
        </dgm:presLayoutVars>
      </dgm:prSet>
      <dgm:spPr/>
    </dgm:pt>
    <dgm:pt modelId="{F18AF590-DBEE-4E3B-97E6-22D28990993B}" type="pres">
      <dgm:prSet presAssocID="{1634B170-0B59-4CFE-BA56-E8E070A3DBDD}" presName="parTransFour" presStyleCnt="0"/>
      <dgm:spPr/>
    </dgm:pt>
    <dgm:pt modelId="{29C02508-E9B8-491B-9A76-E112539CB7CE}" type="pres">
      <dgm:prSet presAssocID="{1634B170-0B59-4CFE-BA56-E8E070A3DBDD}" presName="horzFour" presStyleCnt="0"/>
      <dgm:spPr/>
    </dgm:pt>
    <dgm:pt modelId="{1C272100-4ACB-4EBB-9473-FB1F2EB94340}" type="pres">
      <dgm:prSet presAssocID="{D41984B1-060D-4B90-AFCF-8D639DF70F26}" presName="vertFour" presStyleCnt="0">
        <dgm:presLayoutVars>
          <dgm:chPref val="3"/>
        </dgm:presLayoutVars>
      </dgm:prSet>
      <dgm:spPr/>
    </dgm:pt>
    <dgm:pt modelId="{9B50D79D-91C1-4807-B71C-7C5C1AE93F21}" type="pres">
      <dgm:prSet presAssocID="{D41984B1-060D-4B90-AFCF-8D639DF70F26}" presName="txFour" presStyleLbl="node4" presStyleIdx="1" presStyleCnt="7">
        <dgm:presLayoutVars>
          <dgm:chPref val="3"/>
        </dgm:presLayoutVars>
      </dgm:prSet>
      <dgm:spPr/>
    </dgm:pt>
    <dgm:pt modelId="{B3AF3D30-EFDC-4206-AD28-C8FEC46121DC}" type="pres">
      <dgm:prSet presAssocID="{D41984B1-060D-4B90-AFCF-8D639DF70F26}" presName="parTransFour" presStyleCnt="0"/>
      <dgm:spPr/>
    </dgm:pt>
    <dgm:pt modelId="{82CD7EB1-0B0C-4282-AA4C-8E452B05FD75}" type="pres">
      <dgm:prSet presAssocID="{D41984B1-060D-4B90-AFCF-8D639DF70F26}" presName="horzFour" presStyleCnt="0"/>
      <dgm:spPr/>
    </dgm:pt>
    <dgm:pt modelId="{1F15DE8B-69D2-42D9-A335-E89090B66171}" type="pres">
      <dgm:prSet presAssocID="{C467A469-A352-4882-92E6-628E3B021F0D}" presName="vertFour" presStyleCnt="0">
        <dgm:presLayoutVars>
          <dgm:chPref val="3"/>
        </dgm:presLayoutVars>
      </dgm:prSet>
      <dgm:spPr/>
    </dgm:pt>
    <dgm:pt modelId="{1A62E4F7-E4C9-4814-A584-10BACD6A6F31}" type="pres">
      <dgm:prSet presAssocID="{C467A469-A352-4882-92E6-628E3B021F0D}" presName="txFour" presStyleLbl="node4" presStyleIdx="2" presStyleCnt="7">
        <dgm:presLayoutVars>
          <dgm:chPref val="3"/>
        </dgm:presLayoutVars>
      </dgm:prSet>
      <dgm:spPr/>
    </dgm:pt>
    <dgm:pt modelId="{7AD9E184-B170-426A-9ABD-9B4C13F359B6}" type="pres">
      <dgm:prSet presAssocID="{C467A469-A352-4882-92E6-628E3B021F0D}" presName="parTransFour" presStyleCnt="0"/>
      <dgm:spPr/>
    </dgm:pt>
    <dgm:pt modelId="{930A66BE-C5EB-47D4-85AA-28B4C5747309}" type="pres">
      <dgm:prSet presAssocID="{C467A469-A352-4882-92E6-628E3B021F0D}" presName="horzFour" presStyleCnt="0"/>
      <dgm:spPr/>
    </dgm:pt>
    <dgm:pt modelId="{77A407B0-CCB9-4B40-840F-8D15621CDC33}" type="pres">
      <dgm:prSet presAssocID="{A0634140-8B91-46C9-8083-10BB3DFDD9FB}" presName="vertFour" presStyleCnt="0">
        <dgm:presLayoutVars>
          <dgm:chPref val="3"/>
        </dgm:presLayoutVars>
      </dgm:prSet>
      <dgm:spPr/>
    </dgm:pt>
    <dgm:pt modelId="{D08DD52C-0271-48ED-9D3C-3CE06E70DE76}" type="pres">
      <dgm:prSet presAssocID="{A0634140-8B91-46C9-8083-10BB3DFDD9FB}" presName="txFour" presStyleLbl="node4" presStyleIdx="3" presStyleCnt="7">
        <dgm:presLayoutVars>
          <dgm:chPref val="3"/>
        </dgm:presLayoutVars>
      </dgm:prSet>
      <dgm:spPr/>
    </dgm:pt>
    <dgm:pt modelId="{884B6A0D-EC83-4F14-8C36-63899D88AE01}" type="pres">
      <dgm:prSet presAssocID="{A0634140-8B91-46C9-8083-10BB3DFDD9FB}" presName="horzFour" presStyleCnt="0"/>
      <dgm:spPr/>
    </dgm:pt>
    <dgm:pt modelId="{E00098C3-A768-488E-B1A8-288CDE3F9CBD}" type="pres">
      <dgm:prSet presAssocID="{0FC63940-4212-4D7F-8106-9D745187201E}" presName="sibSpaceFour" presStyleCnt="0"/>
      <dgm:spPr/>
    </dgm:pt>
    <dgm:pt modelId="{19A6F8D3-6AC9-435F-8532-E8A3F6205BAA}" type="pres">
      <dgm:prSet presAssocID="{7F0E96D2-752F-4843-9551-33E975552374}" presName="vertFour" presStyleCnt="0">
        <dgm:presLayoutVars>
          <dgm:chPref val="3"/>
        </dgm:presLayoutVars>
      </dgm:prSet>
      <dgm:spPr/>
    </dgm:pt>
    <dgm:pt modelId="{9620F17A-0050-48DE-AFC0-FF367BAEE173}" type="pres">
      <dgm:prSet presAssocID="{7F0E96D2-752F-4843-9551-33E975552374}" presName="txFour" presStyleLbl="node4" presStyleIdx="4" presStyleCnt="7">
        <dgm:presLayoutVars>
          <dgm:chPref val="3"/>
        </dgm:presLayoutVars>
      </dgm:prSet>
      <dgm:spPr/>
    </dgm:pt>
    <dgm:pt modelId="{E5AFD3A4-32C5-4ED5-9460-FEAE4A9E93F5}" type="pres">
      <dgm:prSet presAssocID="{7F0E96D2-752F-4843-9551-33E975552374}" presName="horzFour" presStyleCnt="0"/>
      <dgm:spPr/>
    </dgm:pt>
    <dgm:pt modelId="{B58196BC-DDB2-48A4-A65F-3A6DD4B92EED}" type="pres">
      <dgm:prSet presAssocID="{F3152250-0C84-4C71-BF6E-E1E184B0D52D}" presName="sibSpaceFour" presStyleCnt="0"/>
      <dgm:spPr/>
    </dgm:pt>
    <dgm:pt modelId="{692C051F-FBDA-4904-9E2A-33895BA7FFC6}" type="pres">
      <dgm:prSet presAssocID="{84DE4E32-9F4D-47A0-950C-F1F2796FF4FB}" presName="vertFour" presStyleCnt="0">
        <dgm:presLayoutVars>
          <dgm:chPref val="3"/>
        </dgm:presLayoutVars>
      </dgm:prSet>
      <dgm:spPr/>
    </dgm:pt>
    <dgm:pt modelId="{BFC24F93-5BFA-4904-BA91-7AC255580195}" type="pres">
      <dgm:prSet presAssocID="{84DE4E32-9F4D-47A0-950C-F1F2796FF4FB}" presName="txFour" presStyleLbl="node4" presStyleIdx="5" presStyleCnt="7">
        <dgm:presLayoutVars>
          <dgm:chPref val="3"/>
        </dgm:presLayoutVars>
      </dgm:prSet>
      <dgm:spPr/>
    </dgm:pt>
    <dgm:pt modelId="{02BBC020-DD6C-457A-A8AF-0D828A8C47EF}" type="pres">
      <dgm:prSet presAssocID="{84DE4E32-9F4D-47A0-950C-F1F2796FF4FB}" presName="parTransFour" presStyleCnt="0"/>
      <dgm:spPr/>
    </dgm:pt>
    <dgm:pt modelId="{06840EE9-13A0-401A-8F29-0504E12BF0E2}" type="pres">
      <dgm:prSet presAssocID="{84DE4E32-9F4D-47A0-950C-F1F2796FF4FB}" presName="horzFour" presStyleCnt="0"/>
      <dgm:spPr/>
    </dgm:pt>
    <dgm:pt modelId="{42BF0186-3B0C-415B-87EB-C86F9C12D635}" type="pres">
      <dgm:prSet presAssocID="{98942E45-AA15-446E-AE00-8358C5C4FDFE}" presName="vertFour" presStyleCnt="0">
        <dgm:presLayoutVars>
          <dgm:chPref val="3"/>
        </dgm:presLayoutVars>
      </dgm:prSet>
      <dgm:spPr/>
    </dgm:pt>
    <dgm:pt modelId="{B5E5A24A-61D3-4E7F-9BC0-E1AFA47D6B7C}" type="pres">
      <dgm:prSet presAssocID="{98942E45-AA15-446E-AE00-8358C5C4FDFE}" presName="txFour" presStyleLbl="node4" presStyleIdx="6" presStyleCnt="7">
        <dgm:presLayoutVars>
          <dgm:chPref val="3"/>
        </dgm:presLayoutVars>
      </dgm:prSet>
      <dgm:spPr/>
    </dgm:pt>
    <dgm:pt modelId="{98B5BEC4-97B6-445C-B6D2-C630700753A9}" type="pres">
      <dgm:prSet presAssocID="{98942E45-AA15-446E-AE00-8358C5C4FDFE}" presName="horzFour" presStyleCnt="0"/>
      <dgm:spPr/>
    </dgm:pt>
  </dgm:ptLst>
  <dgm:cxnLst>
    <dgm:cxn modelId="{20BBFC0D-AB03-4DFA-AC15-8221D6C60C83}" type="presOf" srcId="{7F0E96D2-752F-4843-9551-33E975552374}" destId="{9620F17A-0050-48DE-AFC0-FF367BAEE173}" srcOrd="0" destOrd="0" presId="urn:microsoft.com/office/officeart/2005/8/layout/hierarchy4"/>
    <dgm:cxn modelId="{BF336A16-B737-4F35-8425-637E71415AAE}" srcId="{D41984B1-060D-4B90-AFCF-8D639DF70F26}" destId="{C467A469-A352-4882-92E6-628E3B021F0D}" srcOrd="0" destOrd="0" parTransId="{92E1900D-9964-4B87-A66D-DC3F3EDD4D30}" sibTransId="{A2FEC1F8-81D8-4EC0-B7B4-146E970A6088}"/>
    <dgm:cxn modelId="{CA69261E-7643-42BF-A41B-A12E4887A6F6}" type="presOf" srcId="{98942E45-AA15-446E-AE00-8358C5C4FDFE}" destId="{B5E5A24A-61D3-4E7F-9BC0-E1AFA47D6B7C}" srcOrd="0" destOrd="0" presId="urn:microsoft.com/office/officeart/2005/8/layout/hierarchy4"/>
    <dgm:cxn modelId="{263DB925-616B-46D5-9214-BE937C9F5D48}" type="presOf" srcId="{D41984B1-060D-4B90-AFCF-8D639DF70F26}" destId="{9B50D79D-91C1-4807-B71C-7C5C1AE93F21}" srcOrd="0" destOrd="0" presId="urn:microsoft.com/office/officeart/2005/8/layout/hierarchy4"/>
    <dgm:cxn modelId="{0B40C727-EAC3-4C44-837E-E0ADAFC21910}" type="presOf" srcId="{C467A469-A352-4882-92E6-628E3B021F0D}" destId="{1A62E4F7-E4C9-4814-A584-10BACD6A6F31}" srcOrd="0" destOrd="0" presId="urn:microsoft.com/office/officeart/2005/8/layout/hierarchy4"/>
    <dgm:cxn modelId="{17A87C28-4057-4730-B35F-D2389FC12B61}" srcId="{F0A684EB-5DAD-46CE-8BB7-2F7FF827F424}" destId="{1634B170-0B59-4CFE-BA56-E8E070A3DBDD}" srcOrd="0" destOrd="0" parTransId="{D9032633-ADFD-4271-B100-FA07CE1B9505}" sibTransId="{17607733-73AA-4DCC-8479-3AB03071816D}"/>
    <dgm:cxn modelId="{4513CF2A-F2B8-4108-884C-1329F6283ACF}" type="presOf" srcId="{B665A8C5-5054-4990-87FB-FF48779CEA2B}" destId="{A8FC03F3-A78B-46E5-A82D-10BF2E16FFCA}" srcOrd="0" destOrd="0" presId="urn:microsoft.com/office/officeart/2005/8/layout/hierarchy4"/>
    <dgm:cxn modelId="{0972CE36-A5EC-4A0D-9258-11B8979EBF35}" type="presOf" srcId="{A0634140-8B91-46C9-8083-10BB3DFDD9FB}" destId="{D08DD52C-0271-48ED-9D3C-3CE06E70DE76}" srcOrd="0" destOrd="0" presId="urn:microsoft.com/office/officeart/2005/8/layout/hierarchy4"/>
    <dgm:cxn modelId="{C07E203A-5D1D-47C3-A11D-37EAA4E134B0}" srcId="{1634B170-0B59-4CFE-BA56-E8E070A3DBDD}" destId="{D41984B1-060D-4B90-AFCF-8D639DF70F26}" srcOrd="0" destOrd="0" parTransId="{017E24AA-DD64-46FF-88FF-2E9B4DCBBF9C}" sibTransId="{E35C6A9E-018D-4495-B0A6-229418B988C4}"/>
    <dgm:cxn modelId="{FC3F0E3E-B26C-4BFC-81BD-18361F8413FB}" srcId="{CF2638EA-5275-4851-AE4E-4E90849DBCA2}" destId="{B433B5BF-5A50-4B45-8226-C21C7E904C01}" srcOrd="0" destOrd="0" parTransId="{EC9D726D-4610-4C33-A4A3-20798A02F52A}" sibTransId="{FD15193F-DB73-498F-8437-ED34EC649905}"/>
    <dgm:cxn modelId="{529FDA53-E60F-4CAF-9358-2CD6F6CDA654}" type="presOf" srcId="{1634B170-0B59-4CFE-BA56-E8E070A3DBDD}" destId="{566D9C50-B181-4672-ADCE-586CC04CB746}" srcOrd="0" destOrd="0" presId="urn:microsoft.com/office/officeart/2005/8/layout/hierarchy4"/>
    <dgm:cxn modelId="{87A0FF7D-0093-485D-B33E-8156ABC2C6A4}" srcId="{B665A8C5-5054-4990-87FB-FF48779CEA2B}" destId="{F0A684EB-5DAD-46CE-8BB7-2F7FF827F424}" srcOrd="0" destOrd="0" parTransId="{BF79FA14-73E3-4B88-A71D-B375C0568EF2}" sibTransId="{31826974-A300-432D-A7CA-32B3E122907C}"/>
    <dgm:cxn modelId="{8F2A13A5-14A3-4227-A341-305997604F3D}" srcId="{C467A469-A352-4882-92E6-628E3B021F0D}" destId="{A0634140-8B91-46C9-8083-10BB3DFDD9FB}" srcOrd="0" destOrd="0" parTransId="{67DD40D9-4853-4FD4-B54B-11E63AD7926D}" sibTransId="{0FC63940-4212-4D7F-8106-9D745187201E}"/>
    <dgm:cxn modelId="{D846BDB8-A771-4524-A27A-F218F11AC067}" type="presOf" srcId="{84DE4E32-9F4D-47A0-950C-F1F2796FF4FB}" destId="{BFC24F93-5BFA-4904-BA91-7AC255580195}" srcOrd="0" destOrd="0" presId="urn:microsoft.com/office/officeart/2005/8/layout/hierarchy4"/>
    <dgm:cxn modelId="{A04969BD-B416-49AD-B9C2-094DAC81181C}" srcId="{84DE4E32-9F4D-47A0-950C-F1F2796FF4FB}" destId="{98942E45-AA15-446E-AE00-8358C5C4FDFE}" srcOrd="0" destOrd="0" parTransId="{43E211D9-8D26-4886-BA4C-A5E8CDC33427}" sibTransId="{93FE69D4-A12E-464D-8B17-2B4374255A85}"/>
    <dgm:cxn modelId="{B02CD7C1-8A85-4C16-9F07-234509A3BA4C}" type="presOf" srcId="{F0A684EB-5DAD-46CE-8BB7-2F7FF827F424}" destId="{3D0CDB38-3E06-4359-ACD5-0E81FDAB6D0D}" srcOrd="0" destOrd="0" presId="urn:microsoft.com/office/officeart/2005/8/layout/hierarchy4"/>
    <dgm:cxn modelId="{6ACA5CC4-49C1-486D-A19A-C47C5B5E7A2C}" srcId="{C467A469-A352-4882-92E6-628E3B021F0D}" destId="{84DE4E32-9F4D-47A0-950C-F1F2796FF4FB}" srcOrd="2" destOrd="0" parTransId="{0EF07931-3A05-4F85-9B66-9F4F9BA0305E}" sibTransId="{B5F538CB-5A64-41F6-8574-CF5CA5FA42B5}"/>
    <dgm:cxn modelId="{FEF71CC6-8B49-4ABA-B05D-CC0E724FE761}" type="presOf" srcId="{CF2638EA-5275-4851-AE4E-4E90849DBCA2}" destId="{E4355F4F-9218-4D6D-96E5-99CF891A9F56}" srcOrd="0" destOrd="0" presId="urn:microsoft.com/office/officeart/2005/8/layout/hierarchy4"/>
    <dgm:cxn modelId="{378E4ACC-EBA3-4AA1-A83C-7F07C6033FB1}" srcId="{C467A469-A352-4882-92E6-628E3B021F0D}" destId="{7F0E96D2-752F-4843-9551-33E975552374}" srcOrd="1" destOrd="0" parTransId="{47BE903B-8A60-478D-AF63-96ED509F1AE5}" sibTransId="{F3152250-0C84-4C71-BF6E-E1E184B0D52D}"/>
    <dgm:cxn modelId="{046984EF-05FB-43D5-A4D3-848EFB6638F6}" srcId="{B433B5BF-5A50-4B45-8226-C21C7E904C01}" destId="{B665A8C5-5054-4990-87FB-FF48779CEA2B}" srcOrd="0" destOrd="0" parTransId="{EC40AE4D-F6F9-4BAA-AF11-72EB91AA4FAD}" sibTransId="{873F9017-7A06-4623-92DC-3ABDEF1CA2EA}"/>
    <dgm:cxn modelId="{901A25F7-7BF8-4EF0-80C3-5B2643E24F9E}" type="presOf" srcId="{B433B5BF-5A50-4B45-8226-C21C7E904C01}" destId="{C5E4EF58-7CCD-4F29-AB8D-BDE94E5F1453}" srcOrd="0" destOrd="0" presId="urn:microsoft.com/office/officeart/2005/8/layout/hierarchy4"/>
    <dgm:cxn modelId="{950BD58A-7F27-4591-A3D9-CF3AB2BD5131}" type="presParOf" srcId="{E4355F4F-9218-4D6D-96E5-99CF891A9F56}" destId="{AB98BB7D-8999-48D2-A11C-4698F3ABFA1D}" srcOrd="0" destOrd="0" presId="urn:microsoft.com/office/officeart/2005/8/layout/hierarchy4"/>
    <dgm:cxn modelId="{AD802D77-B7A3-4FE4-B333-1E0170F78788}" type="presParOf" srcId="{AB98BB7D-8999-48D2-A11C-4698F3ABFA1D}" destId="{C5E4EF58-7CCD-4F29-AB8D-BDE94E5F1453}" srcOrd="0" destOrd="0" presId="urn:microsoft.com/office/officeart/2005/8/layout/hierarchy4"/>
    <dgm:cxn modelId="{8826B8C2-32C3-41B5-A218-6D0D4B7E870E}" type="presParOf" srcId="{AB98BB7D-8999-48D2-A11C-4698F3ABFA1D}" destId="{7C722BCB-2A60-4B85-9B54-B5C6D7A183A5}" srcOrd="1" destOrd="0" presId="urn:microsoft.com/office/officeart/2005/8/layout/hierarchy4"/>
    <dgm:cxn modelId="{E418E910-3533-4DD9-8927-D09A09B9FDC3}" type="presParOf" srcId="{AB98BB7D-8999-48D2-A11C-4698F3ABFA1D}" destId="{77F4569C-EE0F-4082-B022-23E7E1944375}" srcOrd="2" destOrd="0" presId="urn:microsoft.com/office/officeart/2005/8/layout/hierarchy4"/>
    <dgm:cxn modelId="{A9311D94-BAD9-4A7B-BA59-0A99CCDD2725}" type="presParOf" srcId="{77F4569C-EE0F-4082-B022-23E7E1944375}" destId="{BCC3F99F-322F-47A9-B7AE-D191379145BE}" srcOrd="0" destOrd="0" presId="urn:microsoft.com/office/officeart/2005/8/layout/hierarchy4"/>
    <dgm:cxn modelId="{194EE61C-84FE-40EF-97DA-33B5E15C99BF}" type="presParOf" srcId="{BCC3F99F-322F-47A9-B7AE-D191379145BE}" destId="{A8FC03F3-A78B-46E5-A82D-10BF2E16FFCA}" srcOrd="0" destOrd="0" presId="urn:microsoft.com/office/officeart/2005/8/layout/hierarchy4"/>
    <dgm:cxn modelId="{104FB964-88BB-4A52-9042-3F15BD1018C9}" type="presParOf" srcId="{BCC3F99F-322F-47A9-B7AE-D191379145BE}" destId="{D1A6986D-1663-42DE-96F8-BD56A862CFB2}" srcOrd="1" destOrd="0" presId="urn:microsoft.com/office/officeart/2005/8/layout/hierarchy4"/>
    <dgm:cxn modelId="{487F8819-4540-47DE-9965-76EE99C34932}" type="presParOf" srcId="{BCC3F99F-322F-47A9-B7AE-D191379145BE}" destId="{CC42AA62-F66D-4D0A-BD3E-B772E9E80F39}" srcOrd="2" destOrd="0" presId="urn:microsoft.com/office/officeart/2005/8/layout/hierarchy4"/>
    <dgm:cxn modelId="{CCAFFC04-E7D4-4792-A064-B8B7D7271A6E}" type="presParOf" srcId="{CC42AA62-F66D-4D0A-BD3E-B772E9E80F39}" destId="{AA8A58DF-EAD4-4463-BF13-35E386ED4309}" srcOrd="0" destOrd="0" presId="urn:microsoft.com/office/officeart/2005/8/layout/hierarchy4"/>
    <dgm:cxn modelId="{DE22ED67-CF45-49E2-855A-E82A959B16E5}" type="presParOf" srcId="{AA8A58DF-EAD4-4463-BF13-35E386ED4309}" destId="{3D0CDB38-3E06-4359-ACD5-0E81FDAB6D0D}" srcOrd="0" destOrd="0" presId="urn:microsoft.com/office/officeart/2005/8/layout/hierarchy4"/>
    <dgm:cxn modelId="{B8934EF5-23EA-484D-A87C-47BC8B15E1C2}" type="presParOf" srcId="{AA8A58DF-EAD4-4463-BF13-35E386ED4309}" destId="{8ABFD561-11DA-41A1-9A5A-F2EDAAC5F9E2}" srcOrd="1" destOrd="0" presId="urn:microsoft.com/office/officeart/2005/8/layout/hierarchy4"/>
    <dgm:cxn modelId="{7B01988F-636C-420A-8028-628F35F323CC}" type="presParOf" srcId="{AA8A58DF-EAD4-4463-BF13-35E386ED4309}" destId="{8C244C5A-0BC2-4AE5-BECD-52AF8E1A7102}" srcOrd="2" destOrd="0" presId="urn:microsoft.com/office/officeart/2005/8/layout/hierarchy4"/>
    <dgm:cxn modelId="{674301C2-0B5B-4315-854A-3348D42C5EA0}" type="presParOf" srcId="{8C244C5A-0BC2-4AE5-BECD-52AF8E1A7102}" destId="{08C1587A-DED2-4FE3-A052-DC25E3C685E7}" srcOrd="0" destOrd="0" presId="urn:microsoft.com/office/officeart/2005/8/layout/hierarchy4"/>
    <dgm:cxn modelId="{6C9FC312-87FC-4A1B-A2F0-37F71AD9C147}" type="presParOf" srcId="{08C1587A-DED2-4FE3-A052-DC25E3C685E7}" destId="{566D9C50-B181-4672-ADCE-586CC04CB746}" srcOrd="0" destOrd="0" presId="urn:microsoft.com/office/officeart/2005/8/layout/hierarchy4"/>
    <dgm:cxn modelId="{F3F4AE01-549B-4650-9361-BE3D13D77C49}" type="presParOf" srcId="{08C1587A-DED2-4FE3-A052-DC25E3C685E7}" destId="{F18AF590-DBEE-4E3B-97E6-22D28990993B}" srcOrd="1" destOrd="0" presId="urn:microsoft.com/office/officeart/2005/8/layout/hierarchy4"/>
    <dgm:cxn modelId="{B1132EE6-0505-4FBB-B50D-D678E8FAEB37}" type="presParOf" srcId="{08C1587A-DED2-4FE3-A052-DC25E3C685E7}" destId="{29C02508-E9B8-491B-9A76-E112539CB7CE}" srcOrd="2" destOrd="0" presId="urn:microsoft.com/office/officeart/2005/8/layout/hierarchy4"/>
    <dgm:cxn modelId="{7A9BA0E8-751C-410A-BE67-141A9538A9D4}" type="presParOf" srcId="{29C02508-E9B8-491B-9A76-E112539CB7CE}" destId="{1C272100-4ACB-4EBB-9473-FB1F2EB94340}" srcOrd="0" destOrd="0" presId="urn:microsoft.com/office/officeart/2005/8/layout/hierarchy4"/>
    <dgm:cxn modelId="{02DD64B0-0BCF-4CC1-8406-E3C9371F32D5}" type="presParOf" srcId="{1C272100-4ACB-4EBB-9473-FB1F2EB94340}" destId="{9B50D79D-91C1-4807-B71C-7C5C1AE93F21}" srcOrd="0" destOrd="0" presId="urn:microsoft.com/office/officeart/2005/8/layout/hierarchy4"/>
    <dgm:cxn modelId="{55A2E4BE-A464-464C-A02D-3140404B3699}" type="presParOf" srcId="{1C272100-4ACB-4EBB-9473-FB1F2EB94340}" destId="{B3AF3D30-EFDC-4206-AD28-C8FEC46121DC}" srcOrd="1" destOrd="0" presId="urn:microsoft.com/office/officeart/2005/8/layout/hierarchy4"/>
    <dgm:cxn modelId="{FBC6E5CB-0D2A-44C7-9967-5A00D1BFE39D}" type="presParOf" srcId="{1C272100-4ACB-4EBB-9473-FB1F2EB94340}" destId="{82CD7EB1-0B0C-4282-AA4C-8E452B05FD75}" srcOrd="2" destOrd="0" presId="urn:microsoft.com/office/officeart/2005/8/layout/hierarchy4"/>
    <dgm:cxn modelId="{4B467B19-7941-44C7-BC8F-7F171860A1A3}" type="presParOf" srcId="{82CD7EB1-0B0C-4282-AA4C-8E452B05FD75}" destId="{1F15DE8B-69D2-42D9-A335-E89090B66171}" srcOrd="0" destOrd="0" presId="urn:microsoft.com/office/officeart/2005/8/layout/hierarchy4"/>
    <dgm:cxn modelId="{48FBF653-BA06-4AB0-9FFA-46C9E804A95C}" type="presParOf" srcId="{1F15DE8B-69D2-42D9-A335-E89090B66171}" destId="{1A62E4F7-E4C9-4814-A584-10BACD6A6F31}" srcOrd="0" destOrd="0" presId="urn:microsoft.com/office/officeart/2005/8/layout/hierarchy4"/>
    <dgm:cxn modelId="{E5D03886-7311-4B43-BDB0-B7265F09AB00}" type="presParOf" srcId="{1F15DE8B-69D2-42D9-A335-E89090B66171}" destId="{7AD9E184-B170-426A-9ABD-9B4C13F359B6}" srcOrd="1" destOrd="0" presId="urn:microsoft.com/office/officeart/2005/8/layout/hierarchy4"/>
    <dgm:cxn modelId="{C40F88A2-12DF-465F-A22A-302809B3436D}" type="presParOf" srcId="{1F15DE8B-69D2-42D9-A335-E89090B66171}" destId="{930A66BE-C5EB-47D4-85AA-28B4C5747309}" srcOrd="2" destOrd="0" presId="urn:microsoft.com/office/officeart/2005/8/layout/hierarchy4"/>
    <dgm:cxn modelId="{7B9E9802-F6A0-46AC-8A8F-1D666C083997}" type="presParOf" srcId="{930A66BE-C5EB-47D4-85AA-28B4C5747309}" destId="{77A407B0-CCB9-4B40-840F-8D15621CDC33}" srcOrd="0" destOrd="0" presId="urn:microsoft.com/office/officeart/2005/8/layout/hierarchy4"/>
    <dgm:cxn modelId="{32340283-C7E1-4815-81BF-1FB053CF44EA}" type="presParOf" srcId="{77A407B0-CCB9-4B40-840F-8D15621CDC33}" destId="{D08DD52C-0271-48ED-9D3C-3CE06E70DE76}" srcOrd="0" destOrd="0" presId="urn:microsoft.com/office/officeart/2005/8/layout/hierarchy4"/>
    <dgm:cxn modelId="{AFC901AE-0C27-4125-805E-CF384F8905AE}" type="presParOf" srcId="{77A407B0-CCB9-4B40-840F-8D15621CDC33}" destId="{884B6A0D-EC83-4F14-8C36-63899D88AE01}" srcOrd="1" destOrd="0" presId="urn:microsoft.com/office/officeart/2005/8/layout/hierarchy4"/>
    <dgm:cxn modelId="{EBEE16BD-AEFE-452F-AB79-516DE62AA190}" type="presParOf" srcId="{930A66BE-C5EB-47D4-85AA-28B4C5747309}" destId="{E00098C3-A768-488E-B1A8-288CDE3F9CBD}" srcOrd="1" destOrd="0" presId="urn:microsoft.com/office/officeart/2005/8/layout/hierarchy4"/>
    <dgm:cxn modelId="{148D70A0-94E9-4DBF-BC36-2B17AD0D5936}" type="presParOf" srcId="{930A66BE-C5EB-47D4-85AA-28B4C5747309}" destId="{19A6F8D3-6AC9-435F-8532-E8A3F6205BAA}" srcOrd="2" destOrd="0" presId="urn:microsoft.com/office/officeart/2005/8/layout/hierarchy4"/>
    <dgm:cxn modelId="{EFFA2655-F3DE-4120-ACDE-3EDD9031A020}" type="presParOf" srcId="{19A6F8D3-6AC9-435F-8532-E8A3F6205BAA}" destId="{9620F17A-0050-48DE-AFC0-FF367BAEE173}" srcOrd="0" destOrd="0" presId="urn:microsoft.com/office/officeart/2005/8/layout/hierarchy4"/>
    <dgm:cxn modelId="{7D51EF04-4510-4BC8-B2CB-6A1B6D381F19}" type="presParOf" srcId="{19A6F8D3-6AC9-435F-8532-E8A3F6205BAA}" destId="{E5AFD3A4-32C5-4ED5-9460-FEAE4A9E93F5}" srcOrd="1" destOrd="0" presId="urn:microsoft.com/office/officeart/2005/8/layout/hierarchy4"/>
    <dgm:cxn modelId="{A6052ABF-136B-46CF-B768-646A1722C259}" type="presParOf" srcId="{930A66BE-C5EB-47D4-85AA-28B4C5747309}" destId="{B58196BC-DDB2-48A4-A65F-3A6DD4B92EED}" srcOrd="3" destOrd="0" presId="urn:microsoft.com/office/officeart/2005/8/layout/hierarchy4"/>
    <dgm:cxn modelId="{7C357AEE-EA1D-4AB6-8B13-73868EF9A9B1}" type="presParOf" srcId="{930A66BE-C5EB-47D4-85AA-28B4C5747309}" destId="{692C051F-FBDA-4904-9E2A-33895BA7FFC6}" srcOrd="4" destOrd="0" presId="urn:microsoft.com/office/officeart/2005/8/layout/hierarchy4"/>
    <dgm:cxn modelId="{112BFB20-C154-48B3-BC26-457B8FF4603A}" type="presParOf" srcId="{692C051F-FBDA-4904-9E2A-33895BA7FFC6}" destId="{BFC24F93-5BFA-4904-BA91-7AC255580195}" srcOrd="0" destOrd="0" presId="urn:microsoft.com/office/officeart/2005/8/layout/hierarchy4"/>
    <dgm:cxn modelId="{3DA07BA1-8F31-485C-8C87-54C1B72A5D77}" type="presParOf" srcId="{692C051F-FBDA-4904-9E2A-33895BA7FFC6}" destId="{02BBC020-DD6C-457A-A8AF-0D828A8C47EF}" srcOrd="1" destOrd="0" presId="urn:microsoft.com/office/officeart/2005/8/layout/hierarchy4"/>
    <dgm:cxn modelId="{6694C963-9D18-49B4-8587-8A2D9AD751EF}" type="presParOf" srcId="{692C051F-FBDA-4904-9E2A-33895BA7FFC6}" destId="{06840EE9-13A0-401A-8F29-0504E12BF0E2}" srcOrd="2" destOrd="0" presId="urn:microsoft.com/office/officeart/2005/8/layout/hierarchy4"/>
    <dgm:cxn modelId="{1404F876-E602-47F0-9C92-E1F0E326CB73}" type="presParOf" srcId="{06840EE9-13A0-401A-8F29-0504E12BF0E2}" destId="{42BF0186-3B0C-415B-87EB-C86F9C12D635}" srcOrd="0" destOrd="0" presId="urn:microsoft.com/office/officeart/2005/8/layout/hierarchy4"/>
    <dgm:cxn modelId="{36765738-0BBC-41F8-9098-F3284B75D311}" type="presParOf" srcId="{42BF0186-3B0C-415B-87EB-C86F9C12D635}" destId="{B5E5A24A-61D3-4E7F-9BC0-E1AFA47D6B7C}" srcOrd="0" destOrd="0" presId="urn:microsoft.com/office/officeart/2005/8/layout/hierarchy4"/>
    <dgm:cxn modelId="{5C23F72F-E47D-4A43-91D0-7EB9909C7FD7}" type="presParOf" srcId="{42BF0186-3B0C-415B-87EB-C86F9C12D635}" destId="{98B5BEC4-97B6-445C-B6D2-C630700753A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4EF58-7CCD-4F29-AB8D-BDE94E5F1453}">
      <dsp:nvSpPr>
        <dsp:cNvPr id="0" name=""/>
        <dsp:cNvSpPr/>
      </dsp:nvSpPr>
      <dsp:spPr>
        <a:xfrm>
          <a:off x="0" y="0"/>
          <a:ext cx="6165971"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Прикладные программы (медицина, </a:t>
          </a:r>
          <a:r>
            <a:rPr lang="ru-RU" sz="1800" kern="1200" dirty="0" err="1"/>
            <a:t>роботакси</a:t>
          </a:r>
          <a:r>
            <a:rPr lang="ru-RU" sz="1800" kern="1200" dirty="0"/>
            <a:t>, игры, видео)</a:t>
          </a:r>
        </a:p>
      </dsp:txBody>
      <dsp:txXfrm>
        <a:off x="13365" y="13365"/>
        <a:ext cx="6139241" cy="429582"/>
      </dsp:txXfrm>
    </dsp:sp>
    <dsp:sp modelId="{A8FC03F3-A78B-46E5-A82D-10BF2E16FFCA}">
      <dsp:nvSpPr>
        <dsp:cNvPr id="0" name=""/>
        <dsp:cNvSpPr/>
      </dsp:nvSpPr>
      <dsp:spPr>
        <a:xfrm>
          <a:off x="1105" y="498346"/>
          <a:ext cx="6165971"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Операционный софт «из облака» (программы </a:t>
          </a:r>
          <a:r>
            <a:rPr lang="en-US" sz="1800" kern="1200" dirty="0"/>
            <a:t>AI)</a:t>
          </a:r>
          <a:endParaRPr lang="ru-RU" sz="1800" kern="1200" dirty="0"/>
        </a:p>
      </dsp:txBody>
      <dsp:txXfrm>
        <a:off x="14470" y="511711"/>
        <a:ext cx="6139241" cy="429582"/>
      </dsp:txXfrm>
    </dsp:sp>
    <dsp:sp modelId="{3D0CDB38-3E06-4359-ACD5-0E81FDAB6D0D}">
      <dsp:nvSpPr>
        <dsp:cNvPr id="0" name=""/>
        <dsp:cNvSpPr/>
      </dsp:nvSpPr>
      <dsp:spPr>
        <a:xfrm>
          <a:off x="1105" y="994716"/>
          <a:ext cx="6165971"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Аппаратура </a:t>
          </a:r>
          <a:r>
            <a:rPr lang="ru-RU" sz="1800" kern="1200" dirty="0" err="1"/>
            <a:t>датацентра</a:t>
          </a:r>
          <a:r>
            <a:rPr lang="ru-RU" sz="1800" kern="1200" dirty="0"/>
            <a:t> (много </a:t>
          </a:r>
          <a:r>
            <a:rPr lang="en-US" sz="1800" kern="1200" dirty="0" err="1"/>
            <a:t>SuperPOD</a:t>
          </a:r>
          <a:r>
            <a:rPr lang="en-US" sz="1800" kern="1200" dirty="0"/>
            <a:t>)</a:t>
          </a:r>
          <a:endParaRPr lang="ru-RU" sz="1800" kern="1200" dirty="0"/>
        </a:p>
      </dsp:txBody>
      <dsp:txXfrm>
        <a:off x="14470" y="1008081"/>
        <a:ext cx="6139241" cy="429582"/>
      </dsp:txXfrm>
    </dsp:sp>
    <dsp:sp modelId="{566D9C50-B181-4672-ADCE-586CC04CB746}">
      <dsp:nvSpPr>
        <dsp:cNvPr id="0" name=""/>
        <dsp:cNvSpPr/>
      </dsp:nvSpPr>
      <dsp:spPr>
        <a:xfrm>
          <a:off x="1105" y="1491085"/>
          <a:ext cx="6165971"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SuperPOD</a:t>
          </a:r>
          <a:r>
            <a:rPr lang="en-US" sz="2000" kern="1200" dirty="0"/>
            <a:t> (</a:t>
          </a:r>
          <a:r>
            <a:rPr lang="ru-RU" sz="2000" kern="1200" dirty="0"/>
            <a:t>много серверных стоек)</a:t>
          </a:r>
        </a:p>
      </dsp:txBody>
      <dsp:txXfrm>
        <a:off x="14470" y="1504450"/>
        <a:ext cx="6139241" cy="429582"/>
      </dsp:txXfrm>
    </dsp:sp>
    <dsp:sp modelId="{9B50D79D-91C1-4807-B71C-7C5C1AE93F21}">
      <dsp:nvSpPr>
        <dsp:cNvPr id="0" name=""/>
        <dsp:cNvSpPr/>
      </dsp:nvSpPr>
      <dsp:spPr>
        <a:xfrm>
          <a:off x="1105" y="1987454"/>
          <a:ext cx="6165971"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err="1"/>
            <a:t>Мини-ЭВМ</a:t>
          </a:r>
          <a:r>
            <a:rPr lang="ru-RU" sz="2000" kern="1200" dirty="0"/>
            <a:t> </a:t>
          </a:r>
          <a:r>
            <a:rPr lang="en-US" sz="2000" kern="1200" dirty="0"/>
            <a:t>DGX</a:t>
          </a:r>
          <a:endParaRPr lang="ru-RU" sz="2000" kern="1200" dirty="0"/>
        </a:p>
      </dsp:txBody>
      <dsp:txXfrm>
        <a:off x="14470" y="2000819"/>
        <a:ext cx="6139241" cy="429582"/>
      </dsp:txXfrm>
    </dsp:sp>
    <dsp:sp modelId="{1A62E4F7-E4C9-4814-A584-10BACD6A6F31}">
      <dsp:nvSpPr>
        <dsp:cNvPr id="0" name=""/>
        <dsp:cNvSpPr/>
      </dsp:nvSpPr>
      <dsp:spPr>
        <a:xfrm>
          <a:off x="1105" y="2483823"/>
          <a:ext cx="6165971"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t>Компьютерная плата</a:t>
          </a:r>
        </a:p>
      </dsp:txBody>
      <dsp:txXfrm>
        <a:off x="14470" y="2497188"/>
        <a:ext cx="6139241" cy="429582"/>
      </dsp:txXfrm>
    </dsp:sp>
    <dsp:sp modelId="{D08DD52C-0271-48ED-9D3C-3CE06E70DE76}">
      <dsp:nvSpPr>
        <dsp:cNvPr id="0" name=""/>
        <dsp:cNvSpPr/>
      </dsp:nvSpPr>
      <dsp:spPr>
        <a:xfrm>
          <a:off x="1105" y="2980192"/>
          <a:ext cx="2026946"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CPU</a:t>
          </a:r>
          <a:endParaRPr lang="ru-RU" sz="1200" kern="1200" dirty="0"/>
        </a:p>
      </dsp:txBody>
      <dsp:txXfrm>
        <a:off x="14470" y="2993557"/>
        <a:ext cx="2000216" cy="429582"/>
      </dsp:txXfrm>
    </dsp:sp>
    <dsp:sp modelId="{9620F17A-0050-48DE-AFC0-FF367BAEE173}">
      <dsp:nvSpPr>
        <dsp:cNvPr id="0" name=""/>
        <dsp:cNvSpPr/>
      </dsp:nvSpPr>
      <dsp:spPr>
        <a:xfrm>
          <a:off x="2070617" y="2980192"/>
          <a:ext cx="2026946"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DPU</a:t>
          </a:r>
          <a:endParaRPr lang="ru-RU" sz="1200" kern="1200" dirty="0"/>
        </a:p>
      </dsp:txBody>
      <dsp:txXfrm>
        <a:off x="2083982" y="2993557"/>
        <a:ext cx="2000216" cy="429582"/>
      </dsp:txXfrm>
    </dsp:sp>
    <dsp:sp modelId="{BFC24F93-5BFA-4904-BA91-7AC255580195}">
      <dsp:nvSpPr>
        <dsp:cNvPr id="0" name=""/>
        <dsp:cNvSpPr/>
      </dsp:nvSpPr>
      <dsp:spPr>
        <a:xfrm>
          <a:off x="4140130" y="2980192"/>
          <a:ext cx="2026946"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GPU</a:t>
          </a:r>
          <a:endParaRPr lang="ru-RU" sz="1200" kern="1200" dirty="0"/>
        </a:p>
      </dsp:txBody>
      <dsp:txXfrm>
        <a:off x="4153495" y="2993557"/>
        <a:ext cx="2000216" cy="429582"/>
      </dsp:txXfrm>
    </dsp:sp>
    <dsp:sp modelId="{B5E5A24A-61D3-4E7F-9BC0-E1AFA47D6B7C}">
      <dsp:nvSpPr>
        <dsp:cNvPr id="0" name=""/>
        <dsp:cNvSpPr/>
      </dsp:nvSpPr>
      <dsp:spPr>
        <a:xfrm>
          <a:off x="4140130" y="3476562"/>
          <a:ext cx="2026946" cy="456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ru-RU" sz="1200" kern="1200" dirty="0"/>
            <a:t>Много-много уровней процессорной архитектуры</a:t>
          </a:r>
          <a:r>
            <a:rPr lang="en-US" sz="1200" kern="1200" dirty="0"/>
            <a:t> </a:t>
          </a:r>
          <a:endParaRPr lang="ru-RU" sz="1200" kern="1200" dirty="0"/>
        </a:p>
      </dsp:txBody>
      <dsp:txXfrm>
        <a:off x="4153495" y="3489927"/>
        <a:ext cx="2000216" cy="4295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41E2F-A9DA-488E-AA28-E712FC1E5220}" type="datetimeFigureOut">
              <a:rPr lang="ru-RU" smtClean="0"/>
              <a:t>21.05.2021</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9D971-4F67-4FD7-984A-1DE3259A4D0E}" type="slidenum">
              <a:rPr lang="ru-RU" smtClean="0"/>
              <a:t>‹#›</a:t>
            </a:fld>
            <a:endParaRPr lang="ru-RU"/>
          </a:p>
        </p:txBody>
      </p:sp>
    </p:spTree>
    <p:extLst>
      <p:ext uri="{BB962C8B-B14F-4D97-AF65-F5344CB8AC3E}">
        <p14:creationId xmlns:p14="http://schemas.microsoft.com/office/powerpoint/2010/main" val="709856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B99D971-4F67-4FD7-984A-1DE3259A4D0E}" type="slidenum">
              <a:rPr lang="ru-RU" smtClean="0"/>
              <a:t>3</a:t>
            </a:fld>
            <a:endParaRPr lang="ru-RU"/>
          </a:p>
        </p:txBody>
      </p:sp>
    </p:spTree>
    <p:extLst>
      <p:ext uri="{BB962C8B-B14F-4D97-AF65-F5344CB8AC3E}">
        <p14:creationId xmlns:p14="http://schemas.microsoft.com/office/powerpoint/2010/main" val="3346991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3839B02-3A2B-44CC-80A9-97BC9EBCBBBF}" type="slidenum">
              <a:rPr lang="en-US"/>
              <a:pPr/>
              <a:t>14</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383693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D49547AD-1459-463B-B686-EB6E9BDBA010}" type="datetime5">
              <a:rPr lang="en-US" smtClean="0"/>
              <a:t>21-May-21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1692813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9E4A088-73AF-4296-988C-E6C90E7B1F9C}" type="datetime5">
              <a:rPr lang="en-US" smtClean="0"/>
              <a:t>21-May-21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3603312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FAF666F-71AF-4AE2-BC54-EDC14533D656}" type="datetime5">
              <a:rPr lang="en-US" smtClean="0"/>
              <a:t>21-May-21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397154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Основные слайды">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7" name="Рисунок 6" descr="шаблоны для презентации 3стр 10.jpg"/>
          <p:cNvPicPr>
            <a:picLocks noChangeAspect="1"/>
          </p:cNvPicPr>
          <p:nvPr userDrawn="1"/>
        </p:nvPicPr>
        <p:blipFill>
          <a:blip r:embed="rId2" cstate="print"/>
          <a:stretch>
            <a:fillRect/>
          </a:stretch>
        </p:blipFill>
        <p:spPr>
          <a:xfrm>
            <a:off x="0" y="0"/>
            <a:ext cx="9144000" cy="6858000"/>
          </a:xfrm>
          <a:prstGeom prst="rect">
            <a:avLst/>
          </a:prstGeom>
        </p:spPr>
      </p:pic>
      <p:sp>
        <p:nvSpPr>
          <p:cNvPr id="11" name="Текст 10"/>
          <p:cNvSpPr>
            <a:spLocks noGrp="1"/>
          </p:cNvSpPr>
          <p:nvPr>
            <p:ph type="body" sz="quarter" idx="14" hasCustomPrompt="1"/>
          </p:nvPr>
        </p:nvSpPr>
        <p:spPr>
          <a:xfrm>
            <a:off x="179386" y="116632"/>
            <a:ext cx="8785225" cy="531068"/>
          </a:xfrm>
        </p:spPr>
        <p:txBody>
          <a:bodyPr>
            <a:normAutofit/>
          </a:bodyPr>
          <a:lstStyle>
            <a:lvl1pPr marL="0" indent="0" algn="ctr">
              <a:buNone/>
              <a:defRPr sz="2400" b="1">
                <a:solidFill>
                  <a:schemeClr val="tx2"/>
                </a:solidFill>
              </a:defRPr>
            </a:lvl1pPr>
            <a:lvl5pPr algn="ctr">
              <a:defRPr/>
            </a:lvl5pPr>
          </a:lstStyle>
          <a:p>
            <a:pPr lvl="0"/>
            <a:r>
              <a:rPr lang="ru-RU" dirty="0"/>
              <a:t>НАЗВАНИЕ СЛАЙДА</a:t>
            </a:r>
          </a:p>
        </p:txBody>
      </p:sp>
      <p:sp>
        <p:nvSpPr>
          <p:cNvPr id="18" name="Текст 17"/>
          <p:cNvSpPr>
            <a:spLocks noGrp="1"/>
          </p:cNvSpPr>
          <p:nvPr>
            <p:ph type="body" sz="quarter" idx="15" hasCustomPrompt="1"/>
          </p:nvPr>
        </p:nvSpPr>
        <p:spPr>
          <a:xfrm>
            <a:off x="179388" y="908050"/>
            <a:ext cx="8785225" cy="5184775"/>
          </a:xfrm>
        </p:spPr>
        <p:txBody>
          <a:bodyPr>
            <a:normAutofit/>
          </a:bodyPr>
          <a:lstStyle>
            <a:lvl1pPr marL="0" indent="0">
              <a:buNone/>
              <a:defRPr sz="1800" b="1">
                <a:solidFill>
                  <a:schemeClr val="tx2"/>
                </a:solidFill>
              </a:defRPr>
            </a:lvl1pPr>
          </a:lstStyle>
          <a:p>
            <a:pPr lvl="0"/>
            <a:r>
              <a:rPr lang="ru-RU" dirty="0"/>
              <a:t>ТЕКСТ</a:t>
            </a:r>
          </a:p>
        </p:txBody>
      </p:sp>
    </p:spTree>
    <p:extLst>
      <p:ext uri="{BB962C8B-B14F-4D97-AF65-F5344CB8AC3E}">
        <p14:creationId xmlns:p14="http://schemas.microsoft.com/office/powerpoint/2010/main" val="3031461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a:p>
        </p:txBody>
      </p:sp>
      <p:sp>
        <p:nvSpPr>
          <p:cNvPr id="4" name="Date Placeholder 3"/>
          <p:cNvSpPr>
            <a:spLocks noGrp="1"/>
          </p:cNvSpPr>
          <p:nvPr>
            <p:ph type="dt" sz="half" idx="10"/>
          </p:nvPr>
        </p:nvSpPr>
        <p:spPr/>
        <p:txBody>
          <a:bodyPr/>
          <a:lstStyle/>
          <a:p>
            <a:fld id="{D2A7DBC2-76E1-4F5C-9A35-FEB8D743C02C}" type="datetime5">
              <a:rPr lang="en-US" smtClean="0">
                <a:solidFill>
                  <a:prstClr val="black">
                    <a:tint val="75000"/>
                  </a:prstClr>
                </a:solidFill>
              </a:rPr>
              <a:t>21-May-21</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416821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A868AAC3-BB96-412E-AB23-E4D460605123}" type="datetime5">
              <a:rPr lang="en-US" smtClean="0">
                <a:solidFill>
                  <a:prstClr val="black">
                    <a:tint val="75000"/>
                  </a:prstClr>
                </a:solidFill>
              </a:rPr>
              <a:t>21-May-21</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4172030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BF6E8-8ED3-4229-A2A3-AD70470841BD}" type="datetime5">
              <a:rPr lang="en-US" smtClean="0">
                <a:solidFill>
                  <a:prstClr val="black">
                    <a:tint val="75000"/>
                  </a:prstClr>
                </a:solidFill>
              </a:rPr>
              <a:t>21-May-21</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288391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p>
            <a:fld id="{2EA64BBB-CB42-4071-9CFD-ECD17F7C05C2}" type="datetime5">
              <a:rPr lang="en-US" smtClean="0">
                <a:solidFill>
                  <a:prstClr val="black">
                    <a:tint val="75000"/>
                  </a:prstClr>
                </a:solidFill>
              </a:rPr>
              <a:t>21-May-21</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4114866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p>
            <a:fld id="{03128A3B-5405-4385-874E-94C4980E697A}" type="datetime5">
              <a:rPr lang="en-US" smtClean="0">
                <a:solidFill>
                  <a:prstClr val="black">
                    <a:tint val="75000"/>
                  </a:prstClr>
                </a:solidFill>
              </a:rPr>
              <a:t>21-May-21</a:t>
            </a:fld>
            <a:endParaRPr lang="ru-RU">
              <a:solidFill>
                <a:prstClr val="black">
                  <a:tint val="75000"/>
                </a:prstClr>
              </a:solidFill>
            </a:endParaRPr>
          </a:p>
        </p:txBody>
      </p:sp>
      <p:sp>
        <p:nvSpPr>
          <p:cNvPr id="8" name="Footer Placeholder 7"/>
          <p:cNvSpPr>
            <a:spLocks noGrp="1"/>
          </p:cNvSpPr>
          <p:nvPr>
            <p:ph type="ftr" sz="quarter" idx="11"/>
          </p:nvPr>
        </p:nvSpPr>
        <p:spPr/>
        <p:txBody>
          <a:bodyPr/>
          <a:lstStyle/>
          <a:p>
            <a:endParaRPr lang="ru-RU">
              <a:solidFill>
                <a:prstClr val="black">
                  <a:tint val="75000"/>
                </a:prstClr>
              </a:solidFill>
            </a:endParaRPr>
          </a:p>
        </p:txBody>
      </p:sp>
      <p:sp>
        <p:nvSpPr>
          <p:cNvPr id="9" name="Slide Number Placeholder 8"/>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535289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BD3E6914-4D68-431B-9E58-1DD53AB92300}" type="datetime5">
              <a:rPr lang="en-US" smtClean="0">
                <a:solidFill>
                  <a:prstClr val="black">
                    <a:tint val="75000"/>
                  </a:prstClr>
                </a:solidFill>
              </a:rPr>
              <a:t>21-May-21</a:t>
            </a:fld>
            <a:endParaRPr lang="ru-RU">
              <a:solidFill>
                <a:prstClr val="black">
                  <a:tint val="75000"/>
                </a:prstClr>
              </a:solidFill>
            </a:endParaRPr>
          </a:p>
        </p:txBody>
      </p:sp>
      <p:sp>
        <p:nvSpPr>
          <p:cNvPr id="4" name="Footer Placeholder 3"/>
          <p:cNvSpPr>
            <a:spLocks noGrp="1"/>
          </p:cNvSpPr>
          <p:nvPr>
            <p:ph type="ftr" sz="quarter" idx="11"/>
          </p:nvPr>
        </p:nvSpPr>
        <p:spPr/>
        <p:txBody>
          <a:bodyPr/>
          <a:lstStyle/>
          <a:p>
            <a:endParaRPr lang="ru-RU">
              <a:solidFill>
                <a:prstClr val="black">
                  <a:tint val="75000"/>
                </a:prstClr>
              </a:solidFill>
            </a:endParaRPr>
          </a:p>
        </p:txBody>
      </p:sp>
      <p:sp>
        <p:nvSpPr>
          <p:cNvPr id="5" name="Slide Number Placeholder 4"/>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878515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88114-2738-45D7-BE2C-9535CE97D463}" type="datetime5">
              <a:rPr lang="en-US" smtClean="0">
                <a:solidFill>
                  <a:prstClr val="black">
                    <a:tint val="75000"/>
                  </a:prstClr>
                </a:solidFill>
              </a:rPr>
              <a:t>21-May-21</a:t>
            </a:fld>
            <a:endParaRPr lang="ru-RU">
              <a:solidFill>
                <a:prstClr val="black">
                  <a:tint val="75000"/>
                </a:prstClr>
              </a:solidFill>
            </a:endParaRPr>
          </a:p>
        </p:txBody>
      </p:sp>
      <p:sp>
        <p:nvSpPr>
          <p:cNvPr id="3" name="Footer Placeholder 2"/>
          <p:cNvSpPr>
            <a:spLocks noGrp="1"/>
          </p:cNvSpPr>
          <p:nvPr>
            <p:ph type="ftr" sz="quarter" idx="11"/>
          </p:nvPr>
        </p:nvSpPr>
        <p:spPr/>
        <p:txBody>
          <a:bodyPr/>
          <a:lstStyle/>
          <a:p>
            <a:endParaRPr lang="ru-RU">
              <a:solidFill>
                <a:prstClr val="black">
                  <a:tint val="75000"/>
                </a:prstClr>
              </a:solidFill>
            </a:endParaRPr>
          </a:p>
        </p:txBody>
      </p:sp>
      <p:sp>
        <p:nvSpPr>
          <p:cNvPr id="4" name="Slide Number Placeholder 3"/>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94834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538792A-577E-4ABD-9F02-FB273C9C3952}" type="datetime5">
              <a:rPr lang="en-US" smtClean="0"/>
              <a:t>21-May-21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238202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1D4286-2CAD-48A0-A1D8-1F5C5D21A184}" type="datetime5">
              <a:rPr lang="en-US" smtClean="0">
                <a:solidFill>
                  <a:prstClr val="black">
                    <a:tint val="75000"/>
                  </a:prstClr>
                </a:solidFill>
              </a:rPr>
              <a:t>21-May-21</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6898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134A27-C5E1-45BF-BDF5-1346A7388170}" type="datetime5">
              <a:rPr lang="en-US" smtClean="0">
                <a:solidFill>
                  <a:prstClr val="black">
                    <a:tint val="75000"/>
                  </a:prstClr>
                </a:solidFill>
              </a:rPr>
              <a:t>21-May-21</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329861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9F0767FA-6EA3-4805-8C41-DD42D63EF270}" type="datetime5">
              <a:rPr lang="en-US" smtClean="0">
                <a:solidFill>
                  <a:prstClr val="black">
                    <a:tint val="75000"/>
                  </a:prstClr>
                </a:solidFill>
              </a:rPr>
              <a:t>21-May-21</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302696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p>
            <a:fld id="{FC43B6EA-19FE-4EA5-8696-6C69BEC9C9F9}" type="datetime5">
              <a:rPr lang="en-US" smtClean="0">
                <a:solidFill>
                  <a:prstClr val="black">
                    <a:tint val="75000"/>
                  </a:prstClr>
                </a:solidFill>
              </a:rPr>
              <a:t>21-May-21</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79710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Date Placeholder 3"/>
          <p:cNvSpPr>
            <a:spLocks noGrp="1"/>
          </p:cNvSpPr>
          <p:nvPr>
            <p:ph type="dt" sz="half" idx="10"/>
          </p:nvPr>
        </p:nvSpPr>
        <p:spPr/>
        <p:txBody>
          <a:bodyPr/>
          <a:lstStyle>
            <a:lvl1pPr>
              <a:defRPr/>
            </a:lvl1pPr>
          </a:lstStyle>
          <a:p>
            <a:pPr>
              <a:defRPr/>
            </a:pPr>
            <a:fld id="{E49EE2D8-E616-45FE-B882-EF064BAD7B5B}" type="datetime5">
              <a:rPr lang="en-US" smtClean="0">
                <a:solidFill>
                  <a:prstClr val="black">
                    <a:tint val="75000"/>
                  </a:prstClr>
                </a:solidFill>
              </a:rPr>
              <a:t>21-May-21</a:t>
            </a:fld>
            <a:endParaRPr lang="ru-RU">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endParaRPr lang="ru-RU">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2A4861E-24DB-4E92-A5CE-D9C0C2A8A771}"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2383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ru-RU"/>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a:xfrm>
            <a:off x="457200" y="6356350"/>
            <a:ext cx="2133600" cy="365125"/>
          </a:xfrm>
        </p:spPr>
        <p:txBody>
          <a:bodyPr/>
          <a:lstStyle>
            <a:lvl1pPr>
              <a:defRPr smtClean="0"/>
            </a:lvl1pPr>
          </a:lstStyle>
          <a:p>
            <a:pPr>
              <a:defRPr/>
            </a:pPr>
            <a:fld id="{F718FBE3-1F5C-4A14-A946-E335178E9754}" type="datetime5">
              <a:rPr lang="en-US" smtClean="0">
                <a:solidFill>
                  <a:prstClr val="black">
                    <a:tint val="75000"/>
                  </a:prstClr>
                </a:solidFill>
              </a:rPr>
              <a:t>21-May-21</a:t>
            </a:fld>
            <a:endParaRPr lang="ru-RU">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p:spPr>
        <p:txBody>
          <a:bodyPr/>
          <a:lstStyle>
            <a:lvl1pPr>
              <a:defRPr/>
            </a:lvl1pPr>
          </a:lstStyle>
          <a:p>
            <a:endParaRPr lang="ru-RU">
              <a:solidFill>
                <a:prstClr val="black">
                  <a:tint val="75000"/>
                </a:prstClr>
              </a:solidFill>
            </a:endParaRPr>
          </a:p>
        </p:txBody>
      </p:sp>
      <p:sp>
        <p:nvSpPr>
          <p:cNvPr id="7" name="Slide Number Placeholder 6"/>
          <p:cNvSpPr>
            <a:spLocks noGrp="1"/>
          </p:cNvSpPr>
          <p:nvPr>
            <p:ph type="sldNum" sz="quarter" idx="12"/>
          </p:nvPr>
        </p:nvSpPr>
        <p:spPr>
          <a:xfrm>
            <a:off x="6553200" y="6356350"/>
            <a:ext cx="2133600" cy="365125"/>
          </a:xfrm>
        </p:spPr>
        <p:txBody>
          <a:bodyPr/>
          <a:lstStyle>
            <a:lvl1pPr>
              <a:defRPr smtClean="0"/>
            </a:lvl1pPr>
          </a:lstStyle>
          <a:p>
            <a:pPr>
              <a:defRPr/>
            </a:pPr>
            <a:fld id="{45BD0E1F-94C6-40E1-9B2F-8755DDF35126}"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731276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ru-RU"/>
          </a:p>
        </p:txBody>
      </p:sp>
      <p:sp>
        <p:nvSpPr>
          <p:cNvPr id="3" name="Table Placeholder 2"/>
          <p:cNvSpPr>
            <a:spLocks noGrp="1"/>
          </p:cNvSpPr>
          <p:nvPr>
            <p:ph type="tbl" idx="1"/>
          </p:nvPr>
        </p:nvSpPr>
        <p:spPr>
          <a:xfrm>
            <a:off x="457200" y="1600200"/>
            <a:ext cx="8229600" cy="4525963"/>
          </a:xfrm>
        </p:spPr>
        <p:txBody>
          <a:bodyPr/>
          <a:lstStyle/>
          <a:p>
            <a:endParaRPr lang="ru-RU"/>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A5A4E7D7-C412-4D82-B1B9-2E096A2537A2}" type="datetime5">
              <a:rPr lang="en-US" smtClean="0">
                <a:solidFill>
                  <a:prstClr val="black">
                    <a:tint val="75000"/>
                  </a:prstClr>
                </a:solidFill>
              </a:rPr>
              <a:t>21-May-21</a:t>
            </a:fld>
            <a:endParaRPr lang="en-US">
              <a:solidFill>
                <a:prstClr val="black">
                  <a:tint val="75000"/>
                </a:prstClr>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C7C13DDE-7132-46AD-9122-A91E118F10C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99253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ru-RU"/>
          </a:p>
        </p:txBody>
      </p:sp>
      <p:sp>
        <p:nvSpPr>
          <p:cNvPr id="3" name="SmartArt Placeholder 2"/>
          <p:cNvSpPr>
            <a:spLocks noGrp="1"/>
          </p:cNvSpPr>
          <p:nvPr>
            <p:ph type="dgm" idx="1"/>
          </p:nvPr>
        </p:nvSpPr>
        <p:spPr>
          <a:xfrm>
            <a:off x="457200" y="1600200"/>
            <a:ext cx="8229600" cy="4525963"/>
          </a:xfrm>
        </p:spPr>
        <p:txBody>
          <a:bodyPr/>
          <a:lstStyle/>
          <a:p>
            <a:endParaRPr lang="ru-RU"/>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EEBC3342-C114-4A45-AC84-B90CA3385987}" type="datetime5">
              <a:rPr lang="en-US" smtClean="0">
                <a:solidFill>
                  <a:prstClr val="black">
                    <a:tint val="75000"/>
                  </a:prstClr>
                </a:solidFill>
              </a:rPr>
              <a:t>21-May-21</a:t>
            </a:fld>
            <a:endParaRPr lang="en-US">
              <a:solidFill>
                <a:prstClr val="black">
                  <a:tint val="75000"/>
                </a:prstClr>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26B8E517-86BA-4234-B1FD-C6DB2DD85D7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076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6549924-664D-4762-9F9A-B62E4ED2E1B1}" type="datetime5">
              <a:rPr lang="en-US" smtClean="0"/>
              <a:t>21-May-21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55192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FA9040A4-D60B-47BB-B28A-6EA65664FF3F}" type="datetime5">
              <a:rPr lang="en-US" smtClean="0"/>
              <a:t>21-May-21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567817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C9DC62DC-387F-4E87-BB66-73A72490C3EC}" type="datetime5">
              <a:rPr lang="en-US" smtClean="0"/>
              <a:t>21-May-21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03156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7D52FDFF-5881-4DE3-914F-8D29702E778C}" type="datetime5">
              <a:rPr lang="en-US" smtClean="0"/>
              <a:t>21-May-21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19082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E0159-05CB-4995-BA96-E11BB8786A42}" type="datetime5">
              <a:rPr lang="en-US" smtClean="0"/>
              <a:t>21-May-21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144546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610134A-EE4B-49FC-8F8A-B0E2995F695A}" type="datetime5">
              <a:rPr lang="en-US" smtClean="0"/>
              <a:t>21-May-21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1943944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26218985-D456-48EC-A605-15BBB47AD618}" type="datetime5">
              <a:rPr lang="en-US" smtClean="0"/>
              <a:t>21-May-21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4149968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2EB86-7E94-454D-8B5A-FFA99ACC9A9F}" type="datetime5">
              <a:rPr lang="en-US" smtClean="0"/>
              <a:t>21-May-21</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4F76B6-6155-42AC-B024-73025507AB5D}" type="slidenum">
              <a:rPr lang="ru-RU" smtClean="0"/>
              <a:t>‹#›</a:t>
            </a:fld>
            <a:endParaRPr lang="ru-RU"/>
          </a:p>
        </p:txBody>
      </p:sp>
    </p:spTree>
    <p:extLst>
      <p:ext uri="{BB962C8B-B14F-4D97-AF65-F5344CB8AC3E}">
        <p14:creationId xmlns:p14="http://schemas.microsoft.com/office/powerpoint/2010/main" val="2360004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94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942525-6484-414D-883A-ECE7506A5459}" type="datetime5">
              <a:rPr lang="en-US" smtClean="0">
                <a:solidFill>
                  <a:prstClr val="black">
                    <a:tint val="75000"/>
                  </a:prstClr>
                </a:solidFill>
              </a:rPr>
              <a:t>21-May-21</a:t>
            </a:fld>
            <a:endParaRPr lang="ru-RU">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993697300"/>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nbc.com/2020/02/21/spacex-raising-250-million-elon-musks-company-valuation-36-billion.html" TargetMode="External"/><Relationship Id="rId2" Type="http://schemas.openxmlformats.org/officeDocument/2006/relationships/hyperlink" Target="https://www.cnbc.com/2019/05/31/spacex-valuation-33point3-billion-after-starlink-satellites-fundraising.html" TargetMode="External"/><Relationship Id="rId1" Type="http://schemas.openxmlformats.org/officeDocument/2006/relationships/slideLayout" Target="../slideLayouts/slideLayout2.xml"/><Relationship Id="rId5" Type="http://schemas.openxmlformats.org/officeDocument/2006/relationships/hyperlink" Target="https://www.ai.gov/" TargetMode="External"/><Relationship Id="rId4" Type="http://schemas.openxmlformats.org/officeDocument/2006/relationships/hyperlink" Target="https://www.cnbc.com/2021/02/16/elon-musks-spacex-raised-850-million-at-419point99-a-share.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ailev.r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mailto:ailev@asmp.msk.s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hyperlink" Target="https://ailev.livejournal.com/1561799.html"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03276" y="1506071"/>
            <a:ext cx="8667991" cy="1579663"/>
          </a:xfrm>
        </p:spPr>
        <p:txBody>
          <a:bodyPr>
            <a:noAutofit/>
          </a:bodyPr>
          <a:lstStyle/>
          <a:p>
            <a:br>
              <a:rPr lang="en-US" sz="3600" b="1" dirty="0">
                <a:latin typeface="+mn-lt"/>
              </a:rPr>
            </a:br>
            <a:r>
              <a:rPr lang="ru-RU" sz="3600" b="1" dirty="0">
                <a:latin typeface="+mn-lt"/>
              </a:rPr>
              <a:t>Большие предпринимательские программы: Дженсен </a:t>
            </a:r>
            <a:r>
              <a:rPr lang="ru-RU" sz="3600" b="1" dirty="0" err="1">
                <a:latin typeface="+mn-lt"/>
              </a:rPr>
              <a:t>Хуанг</a:t>
            </a:r>
            <a:r>
              <a:rPr lang="ru-RU" sz="3600" b="1" dirty="0">
                <a:latin typeface="+mn-lt"/>
              </a:rPr>
              <a:t>, </a:t>
            </a:r>
            <a:r>
              <a:rPr lang="ru-RU" sz="3600" b="1" dirty="0" err="1">
                <a:latin typeface="+mn-lt"/>
              </a:rPr>
              <a:t>Элон</a:t>
            </a:r>
            <a:r>
              <a:rPr lang="ru-RU" sz="3600" b="1" dirty="0">
                <a:latin typeface="+mn-lt"/>
              </a:rPr>
              <a:t> </a:t>
            </a:r>
            <a:r>
              <a:rPr lang="ru-RU" sz="3600" b="1" dirty="0" err="1">
                <a:latin typeface="+mn-lt"/>
              </a:rPr>
              <a:t>Маск</a:t>
            </a:r>
            <a:r>
              <a:rPr lang="ru-RU" sz="3600" b="1" dirty="0">
                <a:latin typeface="+mn-lt"/>
              </a:rPr>
              <a:t> и все-все-все</a:t>
            </a:r>
            <a:endParaRPr lang="ru-RU" sz="3200" b="1" dirty="0">
              <a:latin typeface="+mn-lt"/>
            </a:endParaRPr>
          </a:p>
        </p:txBody>
      </p:sp>
      <p:sp>
        <p:nvSpPr>
          <p:cNvPr id="3" name="Подзаголовок 2"/>
          <p:cNvSpPr>
            <a:spLocks noGrp="1"/>
          </p:cNvSpPr>
          <p:nvPr>
            <p:ph type="subTitle" idx="1"/>
          </p:nvPr>
        </p:nvSpPr>
        <p:spPr>
          <a:xfrm>
            <a:off x="1108272" y="6030403"/>
            <a:ext cx="6858000" cy="734247"/>
          </a:xfrm>
        </p:spPr>
        <p:txBody>
          <a:bodyPr>
            <a:normAutofit lnSpcReduction="10000"/>
          </a:bodyPr>
          <a:lstStyle/>
          <a:p>
            <a:r>
              <a:rPr lang="ru-RU" dirty="0"/>
              <a:t>Москва,</a:t>
            </a:r>
            <a:br>
              <a:rPr lang="ru-RU" dirty="0"/>
            </a:br>
            <a:r>
              <a:rPr lang="en-US" dirty="0"/>
              <a:t>22 </a:t>
            </a:r>
            <a:r>
              <a:rPr lang="ru-RU" dirty="0"/>
              <a:t>мая 20</a:t>
            </a:r>
            <a:r>
              <a:rPr lang="en-US" dirty="0"/>
              <a:t>2</a:t>
            </a:r>
            <a:r>
              <a:rPr lang="ru-RU" dirty="0"/>
              <a:t>1г.</a:t>
            </a: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872" y="3169375"/>
            <a:ext cx="2208249" cy="2499905"/>
          </a:xfrm>
          <a:prstGeom prst="rect">
            <a:avLst/>
          </a:prstGeom>
        </p:spPr>
      </p:pic>
    </p:spTree>
    <p:extLst>
      <p:ext uri="{BB962C8B-B14F-4D97-AF65-F5344CB8AC3E}">
        <p14:creationId xmlns:p14="http://schemas.microsoft.com/office/powerpoint/2010/main" val="780179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D48BB335-FC3C-4AAF-B8FF-E73C98577003}"/>
              </a:ext>
            </a:extLst>
          </p:cNvPr>
          <p:cNvPicPr>
            <a:picLocks noChangeAspect="1"/>
          </p:cNvPicPr>
          <p:nvPr/>
        </p:nvPicPr>
        <p:blipFill>
          <a:blip r:embed="rId2"/>
          <a:stretch>
            <a:fillRect/>
          </a:stretch>
        </p:blipFill>
        <p:spPr>
          <a:xfrm>
            <a:off x="5241342" y="1298816"/>
            <a:ext cx="3496503" cy="3846154"/>
          </a:xfrm>
          <a:prstGeom prst="rect">
            <a:avLst/>
          </a:prstGeom>
        </p:spPr>
      </p:pic>
      <p:sp>
        <p:nvSpPr>
          <p:cNvPr id="2" name="Заголовок 1">
            <a:extLst>
              <a:ext uri="{FF2B5EF4-FFF2-40B4-BE49-F238E27FC236}">
                <a16:creationId xmlns:a16="http://schemas.microsoft.com/office/drawing/2014/main" id="{11425538-3157-461E-AF04-E60AB2DE8A5F}"/>
              </a:ext>
            </a:extLst>
          </p:cNvPr>
          <p:cNvSpPr>
            <a:spLocks noGrp="1"/>
          </p:cNvSpPr>
          <p:nvPr>
            <p:ph type="title"/>
          </p:nvPr>
        </p:nvSpPr>
        <p:spPr>
          <a:xfrm>
            <a:off x="628650" y="23076"/>
            <a:ext cx="7886700" cy="1325563"/>
          </a:xfrm>
        </p:spPr>
        <p:txBody>
          <a:bodyPr>
            <a:normAutofit fontScale="90000"/>
          </a:bodyPr>
          <a:lstStyle/>
          <a:p>
            <a:r>
              <a:rPr lang="en-US" b="1" dirty="0">
                <a:latin typeface="+mn-lt"/>
              </a:rPr>
              <a:t>      </a:t>
            </a:r>
            <a:r>
              <a:rPr lang="ru-RU" b="1" dirty="0">
                <a:latin typeface="+mn-lt"/>
              </a:rPr>
              <a:t>Прихват цепочки обеспечения:</a:t>
            </a:r>
            <a:br>
              <a:rPr lang="ru-RU" b="1" dirty="0">
                <a:latin typeface="+mn-lt"/>
              </a:rPr>
            </a:br>
            <a:r>
              <a:rPr lang="ru-RU" b="1" dirty="0">
                <a:latin typeface="+mn-lt"/>
              </a:rPr>
              <a:t>системная стратегия </a:t>
            </a:r>
          </a:p>
        </p:txBody>
      </p:sp>
      <p:pic>
        <p:nvPicPr>
          <p:cNvPr id="6" name="Рисунок 5">
            <a:extLst>
              <a:ext uri="{FF2B5EF4-FFF2-40B4-BE49-F238E27FC236}">
                <a16:creationId xmlns:a16="http://schemas.microsoft.com/office/drawing/2014/main" id="{B8EA7C4B-E354-41F2-A7D6-92E3EA7C5C86}"/>
              </a:ext>
            </a:extLst>
          </p:cNvPr>
          <p:cNvPicPr>
            <a:picLocks noChangeAspect="1"/>
          </p:cNvPicPr>
          <p:nvPr/>
        </p:nvPicPr>
        <p:blipFill>
          <a:blip r:embed="rId3"/>
          <a:stretch>
            <a:fillRect/>
          </a:stretch>
        </p:blipFill>
        <p:spPr>
          <a:xfrm>
            <a:off x="5476560" y="685857"/>
            <a:ext cx="2505425" cy="562053"/>
          </a:xfrm>
          <a:prstGeom prst="rect">
            <a:avLst/>
          </a:prstGeom>
        </p:spPr>
      </p:pic>
      <p:sp>
        <p:nvSpPr>
          <p:cNvPr id="4" name="Номер слайда 3">
            <a:extLst>
              <a:ext uri="{FF2B5EF4-FFF2-40B4-BE49-F238E27FC236}">
                <a16:creationId xmlns:a16="http://schemas.microsoft.com/office/drawing/2014/main" id="{EAD165B6-F6B7-4746-9243-F1D7684ED5A1}"/>
              </a:ext>
            </a:extLst>
          </p:cNvPr>
          <p:cNvSpPr>
            <a:spLocks noGrp="1"/>
          </p:cNvSpPr>
          <p:nvPr>
            <p:ph type="sldNum" sz="quarter" idx="12"/>
          </p:nvPr>
        </p:nvSpPr>
        <p:spPr>
          <a:xfrm>
            <a:off x="7066624" y="6427372"/>
            <a:ext cx="2057400" cy="365125"/>
          </a:xfrm>
        </p:spPr>
        <p:txBody>
          <a:bodyPr/>
          <a:lstStyle/>
          <a:p>
            <a:fld id="{C84F76B6-6155-42AC-B024-73025507AB5D}" type="slidenum">
              <a:rPr lang="ru-RU" smtClean="0"/>
              <a:t>10</a:t>
            </a:fld>
            <a:endParaRPr lang="ru-RU" dirty="0"/>
          </a:p>
        </p:txBody>
      </p:sp>
      <p:pic>
        <p:nvPicPr>
          <p:cNvPr id="8" name="Рисунок 7">
            <a:extLst>
              <a:ext uri="{FF2B5EF4-FFF2-40B4-BE49-F238E27FC236}">
                <a16:creationId xmlns:a16="http://schemas.microsoft.com/office/drawing/2014/main" id="{144B2286-F638-42D5-BE63-D47F34AE342C}"/>
              </a:ext>
            </a:extLst>
          </p:cNvPr>
          <p:cNvPicPr>
            <a:picLocks noChangeAspect="1"/>
          </p:cNvPicPr>
          <p:nvPr/>
        </p:nvPicPr>
        <p:blipFill>
          <a:blip r:embed="rId4"/>
          <a:stretch>
            <a:fillRect/>
          </a:stretch>
        </p:blipFill>
        <p:spPr>
          <a:xfrm>
            <a:off x="0" y="1298816"/>
            <a:ext cx="4962779" cy="3846154"/>
          </a:xfrm>
          <a:prstGeom prst="rect">
            <a:avLst/>
          </a:prstGeom>
        </p:spPr>
      </p:pic>
      <p:sp>
        <p:nvSpPr>
          <p:cNvPr id="9" name="TextBox 8">
            <a:extLst>
              <a:ext uri="{FF2B5EF4-FFF2-40B4-BE49-F238E27FC236}">
                <a16:creationId xmlns:a16="http://schemas.microsoft.com/office/drawing/2014/main" id="{AC8E881E-3E03-44A4-9A81-F2EF2482F4F6}"/>
              </a:ext>
            </a:extLst>
          </p:cNvPr>
          <p:cNvSpPr txBox="1"/>
          <p:nvPr/>
        </p:nvSpPr>
        <p:spPr>
          <a:xfrm>
            <a:off x="26632" y="5103674"/>
            <a:ext cx="9117368" cy="1754326"/>
          </a:xfrm>
          <a:prstGeom prst="rect">
            <a:avLst/>
          </a:prstGeom>
          <a:noFill/>
        </p:spPr>
        <p:txBody>
          <a:bodyPr wrap="square" rtlCol="0">
            <a:spAutoFit/>
          </a:bodyPr>
          <a:lstStyle/>
          <a:p>
            <a:pPr marL="285750" indent="-285750">
              <a:buFont typeface="Arial" panose="020B0604020202020204" pitchFamily="34" charset="0"/>
              <a:buChar char="•"/>
            </a:pPr>
            <a:r>
              <a:rPr lang="ru-RU" dirty="0" err="1"/>
              <a:t>Хинт</a:t>
            </a:r>
            <a:r>
              <a:rPr lang="ru-RU" dirty="0"/>
              <a:t>: делать всё самостоятельно, а не раскидывать подрядчикам, как в </a:t>
            </a:r>
            <a:r>
              <a:rPr lang="en-US" dirty="0"/>
              <a:t>NASA. </a:t>
            </a:r>
            <a:r>
              <a:rPr lang="ru-RU" dirty="0"/>
              <a:t>Возвращаемые ускорители и обтекатели (10 раз без ремонта уже сейчас).</a:t>
            </a:r>
          </a:p>
          <a:p>
            <a:pPr marL="285750" indent="-285750">
              <a:buFont typeface="Arial" panose="020B0604020202020204" pitchFamily="34" charset="0"/>
              <a:buChar char="•"/>
            </a:pPr>
            <a:r>
              <a:rPr lang="ru-RU" dirty="0"/>
              <a:t>Инфраструктура космопортов: свои дешёвые топливные танки</a:t>
            </a:r>
          </a:p>
          <a:p>
            <a:pPr marL="285750" indent="-285750">
              <a:buFont typeface="Arial" panose="020B0604020202020204" pitchFamily="34" charset="0"/>
              <a:buChar char="•"/>
            </a:pPr>
            <a:r>
              <a:rPr lang="ru-RU" dirty="0"/>
              <a:t>Сталь вместо алюминия</a:t>
            </a:r>
          </a:p>
          <a:p>
            <a:pPr marL="285750" indent="-285750">
              <a:buFont typeface="Arial" panose="020B0604020202020204" pitchFamily="34" charset="0"/>
              <a:buChar char="•"/>
            </a:pPr>
            <a:r>
              <a:rPr lang="en-US" dirty="0" err="1"/>
              <a:t>StarShip</a:t>
            </a:r>
            <a:r>
              <a:rPr lang="en-US" dirty="0"/>
              <a:t> – </a:t>
            </a:r>
            <a:r>
              <a:rPr lang="ru-RU" dirty="0"/>
              <a:t>слухи о рынке трансатлантических перелётов (</a:t>
            </a:r>
            <a:r>
              <a:rPr lang="ru-RU" dirty="0" err="1"/>
              <a:t>Маск</a:t>
            </a:r>
            <a:r>
              <a:rPr lang="ru-RU" dirty="0"/>
              <a:t>: фабрика </a:t>
            </a:r>
            <a:r>
              <a:rPr lang="en-US" dirty="0"/>
              <a:t>SpaceX </a:t>
            </a:r>
            <a:r>
              <a:rPr lang="ru-RU" dirty="0"/>
              <a:t>в Техасе будет строить один 50-метровый </a:t>
            </a:r>
            <a:r>
              <a:rPr lang="en-US" dirty="0" err="1"/>
              <a:t>StarShip</a:t>
            </a:r>
            <a:r>
              <a:rPr lang="ru-RU" dirty="0"/>
              <a:t> диаметром 9 метров</a:t>
            </a:r>
            <a:r>
              <a:rPr lang="en-US" dirty="0"/>
              <a:t> </a:t>
            </a:r>
            <a:r>
              <a:rPr lang="ru-RU" dirty="0"/>
              <a:t>каждые 72 часа)</a:t>
            </a:r>
          </a:p>
        </p:txBody>
      </p:sp>
    </p:spTree>
    <p:extLst>
      <p:ext uri="{BB962C8B-B14F-4D97-AF65-F5344CB8AC3E}">
        <p14:creationId xmlns:p14="http://schemas.microsoft.com/office/powerpoint/2010/main" val="1735075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FF5EEB-2270-4D90-8FBA-F3DFCCB0DEB4}"/>
              </a:ext>
            </a:extLst>
          </p:cNvPr>
          <p:cNvSpPr>
            <a:spLocks noGrp="1"/>
          </p:cNvSpPr>
          <p:nvPr>
            <p:ph type="title"/>
          </p:nvPr>
        </p:nvSpPr>
        <p:spPr>
          <a:xfrm>
            <a:off x="0" y="0"/>
            <a:ext cx="9144000" cy="1522543"/>
          </a:xfrm>
        </p:spPr>
        <p:txBody>
          <a:bodyPr>
            <a:noAutofit/>
          </a:bodyPr>
          <a:lstStyle/>
          <a:p>
            <a:r>
              <a:rPr lang="en-US" sz="2800" b="1" dirty="0">
                <a:latin typeface="+mn-lt"/>
              </a:rPr>
              <a:t>SpaceX: </a:t>
            </a:r>
            <a:r>
              <a:rPr lang="ru-RU" sz="2800" b="1" dirty="0">
                <a:latin typeface="+mn-lt"/>
              </a:rPr>
              <a:t>из тех же людей, что и контракторы </a:t>
            </a:r>
            <a:r>
              <a:rPr lang="en-US" sz="2800" b="1" dirty="0">
                <a:latin typeface="+mn-lt"/>
              </a:rPr>
              <a:t>NASA, </a:t>
            </a:r>
            <a:r>
              <a:rPr lang="ru-RU" sz="2800" b="1" dirty="0">
                <a:latin typeface="+mn-lt"/>
              </a:rPr>
              <a:t>только ориентирована на рынок и очень </a:t>
            </a:r>
            <a:r>
              <a:rPr lang="ru-RU" sz="2800" b="1" dirty="0" err="1">
                <a:latin typeface="+mn-lt"/>
              </a:rPr>
              <a:t>рискова</a:t>
            </a:r>
            <a:r>
              <a:rPr lang="ru-RU" sz="2800" b="1" dirty="0">
                <a:latin typeface="+mn-lt"/>
              </a:rPr>
              <a:t>. </a:t>
            </a:r>
            <a:br>
              <a:rPr lang="ru-RU" sz="2000" b="1" dirty="0">
                <a:latin typeface="+mn-lt"/>
              </a:rPr>
            </a:br>
            <a:r>
              <a:rPr lang="en-US" sz="2000" b="1" dirty="0">
                <a:latin typeface="+mn-lt"/>
              </a:rPr>
              <a:t>SpaceX CEO Elon Musk doesn't plan to take SpaceX public. According to the company, the short-term demands of shareholders conflict with his long-term ambitions.</a:t>
            </a:r>
            <a:r>
              <a:rPr lang="ru-RU" sz="2000" b="1" dirty="0">
                <a:latin typeface="+mn-lt"/>
              </a:rPr>
              <a:t> </a:t>
            </a:r>
            <a:endParaRPr lang="ru-RU" sz="1800" b="1" dirty="0">
              <a:latin typeface="+mn-lt"/>
            </a:endParaRPr>
          </a:p>
        </p:txBody>
      </p:sp>
      <p:pic>
        <p:nvPicPr>
          <p:cNvPr id="5" name="Рисунок 4">
            <a:extLst>
              <a:ext uri="{FF2B5EF4-FFF2-40B4-BE49-F238E27FC236}">
                <a16:creationId xmlns:a16="http://schemas.microsoft.com/office/drawing/2014/main" id="{47BF25A3-0D2A-4E84-B82C-8D3472FCE722}"/>
              </a:ext>
            </a:extLst>
          </p:cNvPr>
          <p:cNvPicPr>
            <a:picLocks noChangeAspect="1"/>
          </p:cNvPicPr>
          <p:nvPr/>
        </p:nvPicPr>
        <p:blipFill rotWithShape="1">
          <a:blip r:embed="rId2"/>
          <a:srcRect l="3291" t="6838" r="2564"/>
          <a:stretch/>
        </p:blipFill>
        <p:spPr>
          <a:xfrm>
            <a:off x="44593" y="1522543"/>
            <a:ext cx="5391656" cy="5335457"/>
          </a:xfrm>
          <a:prstGeom prst="rect">
            <a:avLst/>
          </a:prstGeom>
        </p:spPr>
      </p:pic>
      <p:pic>
        <p:nvPicPr>
          <p:cNvPr id="6" name="Рисунок 5">
            <a:extLst>
              <a:ext uri="{FF2B5EF4-FFF2-40B4-BE49-F238E27FC236}">
                <a16:creationId xmlns:a16="http://schemas.microsoft.com/office/drawing/2014/main" id="{759611FC-AFF6-4A1B-8D56-2C7127CD6B12}"/>
              </a:ext>
            </a:extLst>
          </p:cNvPr>
          <p:cNvPicPr>
            <a:picLocks noChangeAspect="1"/>
          </p:cNvPicPr>
          <p:nvPr/>
        </p:nvPicPr>
        <p:blipFill>
          <a:blip r:embed="rId3"/>
          <a:stretch>
            <a:fillRect/>
          </a:stretch>
        </p:blipFill>
        <p:spPr>
          <a:xfrm>
            <a:off x="5480841" y="1524751"/>
            <a:ext cx="3636118" cy="2452445"/>
          </a:xfrm>
          <a:prstGeom prst="rect">
            <a:avLst/>
          </a:prstGeom>
        </p:spPr>
      </p:pic>
      <p:pic>
        <p:nvPicPr>
          <p:cNvPr id="7" name="Рисунок 6">
            <a:extLst>
              <a:ext uri="{FF2B5EF4-FFF2-40B4-BE49-F238E27FC236}">
                <a16:creationId xmlns:a16="http://schemas.microsoft.com/office/drawing/2014/main" id="{9D81C61B-D3B7-40EC-A76B-F21F8064EAD4}"/>
              </a:ext>
            </a:extLst>
          </p:cNvPr>
          <p:cNvPicPr>
            <a:picLocks noChangeAspect="1"/>
          </p:cNvPicPr>
          <p:nvPr/>
        </p:nvPicPr>
        <p:blipFill>
          <a:blip r:embed="rId4"/>
          <a:stretch>
            <a:fillRect/>
          </a:stretch>
        </p:blipFill>
        <p:spPr>
          <a:xfrm>
            <a:off x="5480841" y="4110631"/>
            <a:ext cx="3663159" cy="2747370"/>
          </a:xfrm>
          <a:prstGeom prst="rect">
            <a:avLst/>
          </a:prstGeom>
        </p:spPr>
      </p:pic>
      <p:sp>
        <p:nvSpPr>
          <p:cNvPr id="4" name="Номер слайда 3">
            <a:extLst>
              <a:ext uri="{FF2B5EF4-FFF2-40B4-BE49-F238E27FC236}">
                <a16:creationId xmlns:a16="http://schemas.microsoft.com/office/drawing/2014/main" id="{3367A462-B9F8-4F76-896B-9D71659E7551}"/>
              </a:ext>
            </a:extLst>
          </p:cNvPr>
          <p:cNvSpPr>
            <a:spLocks noGrp="1"/>
          </p:cNvSpPr>
          <p:nvPr>
            <p:ph type="sldNum" sz="quarter" idx="12"/>
          </p:nvPr>
        </p:nvSpPr>
        <p:spPr>
          <a:xfrm>
            <a:off x="6935271" y="6387391"/>
            <a:ext cx="2057400" cy="365125"/>
          </a:xfrm>
        </p:spPr>
        <p:txBody>
          <a:bodyPr/>
          <a:lstStyle/>
          <a:p>
            <a:fld id="{C84F76B6-6155-42AC-B024-73025507AB5D}" type="slidenum">
              <a:rPr lang="ru-RU" smtClean="0">
                <a:solidFill>
                  <a:schemeClr val="bg1"/>
                </a:solidFill>
              </a:rPr>
              <a:t>11</a:t>
            </a:fld>
            <a:endParaRPr lang="ru-RU" dirty="0">
              <a:solidFill>
                <a:schemeClr val="bg1"/>
              </a:solidFill>
            </a:endParaRPr>
          </a:p>
        </p:txBody>
      </p:sp>
    </p:spTree>
    <p:extLst>
      <p:ext uri="{BB962C8B-B14F-4D97-AF65-F5344CB8AC3E}">
        <p14:creationId xmlns:p14="http://schemas.microsoft.com/office/powerpoint/2010/main" val="259439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959BC4-1299-482A-9EEA-A219931C6546}"/>
              </a:ext>
            </a:extLst>
          </p:cNvPr>
          <p:cNvSpPr>
            <a:spLocks noGrp="1"/>
          </p:cNvSpPr>
          <p:nvPr>
            <p:ph type="title"/>
          </p:nvPr>
        </p:nvSpPr>
        <p:spPr>
          <a:xfrm>
            <a:off x="0" y="698040"/>
            <a:ext cx="9144000" cy="665823"/>
          </a:xfrm>
        </p:spPr>
        <p:txBody>
          <a:bodyPr>
            <a:noAutofit/>
          </a:bodyPr>
          <a:lstStyle/>
          <a:p>
            <a:pPr algn="ctr"/>
            <a:r>
              <a:rPr lang="ru-RU" sz="2400" b="1" dirty="0">
                <a:latin typeface="+mn-lt"/>
              </a:rPr>
              <a:t>, частная компания (не торгуется на бирже) </a:t>
            </a:r>
            <a:br>
              <a:rPr lang="ru-RU" sz="2400" b="1" dirty="0">
                <a:latin typeface="+mn-lt"/>
              </a:rPr>
            </a:br>
            <a:r>
              <a:rPr lang="ru-RU" sz="2400" b="1" dirty="0">
                <a:latin typeface="+mn-lt"/>
              </a:rPr>
              <a:t>(насколько «частной» может быть крупная компания в Китае)</a:t>
            </a:r>
          </a:p>
        </p:txBody>
      </p:sp>
      <p:sp>
        <p:nvSpPr>
          <p:cNvPr id="3" name="Объект 2">
            <a:extLst>
              <a:ext uri="{FF2B5EF4-FFF2-40B4-BE49-F238E27FC236}">
                <a16:creationId xmlns:a16="http://schemas.microsoft.com/office/drawing/2014/main" id="{0B13197E-695B-43E5-A907-8568EFB7B1A8}"/>
              </a:ext>
            </a:extLst>
          </p:cNvPr>
          <p:cNvSpPr>
            <a:spLocks noGrp="1"/>
          </p:cNvSpPr>
          <p:nvPr>
            <p:ph idx="1"/>
          </p:nvPr>
        </p:nvSpPr>
        <p:spPr>
          <a:xfrm>
            <a:off x="326809" y="1575402"/>
            <a:ext cx="4582542" cy="5282597"/>
          </a:xfrm>
        </p:spPr>
        <p:txBody>
          <a:bodyPr>
            <a:normAutofit fontScale="62500" lnSpcReduction="20000"/>
          </a:bodyPr>
          <a:lstStyle/>
          <a:p>
            <a:r>
              <a:rPr lang="ru-RU" dirty="0"/>
              <a:t>Полный вычислительный стек, как у </a:t>
            </a:r>
            <a:r>
              <a:rPr lang="en-US" dirty="0"/>
              <a:t>NVIDIA</a:t>
            </a:r>
            <a:r>
              <a:rPr lang="ru-RU" dirty="0"/>
              <a:t> – но нацелены на коммуникации (базовые станции и смартфоны). </a:t>
            </a:r>
            <a:r>
              <a:rPr lang="ru-RU" b="1" dirty="0"/>
              <a:t>Лучшие в мире в своих классах оборудования. Чистый выигрыш в конкуренции!</a:t>
            </a:r>
            <a:endParaRPr lang="en-US" b="1" dirty="0"/>
          </a:p>
          <a:p>
            <a:r>
              <a:rPr lang="ru-RU" dirty="0"/>
              <a:t>Не занимались операционным софтом (положились на </a:t>
            </a:r>
            <a:r>
              <a:rPr lang="en-US" dirty="0"/>
              <a:t>Google</a:t>
            </a:r>
            <a:r>
              <a:rPr lang="ru-RU" dirty="0"/>
              <a:t> на верхних системных уровнях</a:t>
            </a:r>
            <a:r>
              <a:rPr lang="en-US" dirty="0"/>
              <a:t>)</a:t>
            </a:r>
            <a:endParaRPr lang="ru-RU" dirty="0"/>
          </a:p>
          <a:p>
            <a:r>
              <a:rPr lang="ru-RU" dirty="0"/>
              <a:t>Попали под жёсткие санкции США и Европы: подозрение в шпионской в пользу китайского правительства инфраструктуре</a:t>
            </a:r>
          </a:p>
          <a:p>
            <a:r>
              <a:rPr lang="ru-RU" dirty="0"/>
              <a:t>Продали телефонный бизнес </a:t>
            </a:r>
            <a:r>
              <a:rPr lang="en-US" dirty="0"/>
              <a:t>Honor</a:t>
            </a:r>
            <a:r>
              <a:rPr lang="ru-RU" dirty="0"/>
              <a:t>, чтобы вывести его из-под санкций</a:t>
            </a:r>
            <a:endParaRPr lang="en-US" dirty="0"/>
          </a:p>
          <a:p>
            <a:r>
              <a:rPr lang="ru-RU" b="1" dirty="0"/>
              <a:t>Остались прибыльными через три года санкций (в Китае сильно выросли, в остальном мире сильно просели). </a:t>
            </a:r>
          </a:p>
          <a:p>
            <a:r>
              <a:rPr lang="en-US" b="1" dirty="0"/>
              <a:t>Huawei </a:t>
            </a:r>
            <a:r>
              <a:rPr lang="ru-RU" b="1" dirty="0"/>
              <a:t>имела в 2020 доход </a:t>
            </a:r>
            <a:r>
              <a:rPr lang="en-US" b="1" dirty="0"/>
              <a:t>$</a:t>
            </a:r>
            <a:r>
              <a:rPr lang="ru-RU" b="1" dirty="0"/>
              <a:t>136млрд. (полбюджета РФ, </a:t>
            </a:r>
            <a:r>
              <a:rPr lang="en-US" b="1" dirty="0"/>
              <a:t>$</a:t>
            </a:r>
            <a:r>
              <a:rPr lang="ru-RU" b="1"/>
              <a:t>260млрд.), а </a:t>
            </a:r>
            <a:r>
              <a:rPr lang="ru-RU" b="1" dirty="0"/>
              <a:t>работало в ней 197 тыс. человек</a:t>
            </a:r>
          </a:p>
          <a:p>
            <a:r>
              <a:rPr lang="ru-RU" b="1" dirty="0"/>
              <a:t>Начали отращивать собственную экосистему софта: </a:t>
            </a:r>
            <a:r>
              <a:rPr lang="en-US" b="1" dirty="0"/>
              <a:t>Harmony OS 2.0, marketplace.</a:t>
            </a:r>
            <a:endParaRPr lang="ru-RU" b="1" dirty="0"/>
          </a:p>
        </p:txBody>
      </p:sp>
      <p:sp>
        <p:nvSpPr>
          <p:cNvPr id="4" name="Номер слайда 3">
            <a:extLst>
              <a:ext uri="{FF2B5EF4-FFF2-40B4-BE49-F238E27FC236}">
                <a16:creationId xmlns:a16="http://schemas.microsoft.com/office/drawing/2014/main" id="{40139DBC-1A96-4C0A-AD66-D68378B6E2CF}"/>
              </a:ext>
            </a:extLst>
          </p:cNvPr>
          <p:cNvSpPr>
            <a:spLocks noGrp="1"/>
          </p:cNvSpPr>
          <p:nvPr>
            <p:ph type="sldNum" sz="quarter" idx="12"/>
          </p:nvPr>
        </p:nvSpPr>
        <p:spPr/>
        <p:txBody>
          <a:bodyPr/>
          <a:lstStyle/>
          <a:p>
            <a:fld id="{C84F76B6-6155-42AC-B024-73025507AB5D}" type="slidenum">
              <a:rPr lang="ru-RU" smtClean="0"/>
              <a:t>12</a:t>
            </a:fld>
            <a:endParaRPr lang="ru-RU"/>
          </a:p>
        </p:txBody>
      </p:sp>
      <p:pic>
        <p:nvPicPr>
          <p:cNvPr id="6" name="Рисунок 5">
            <a:extLst>
              <a:ext uri="{FF2B5EF4-FFF2-40B4-BE49-F238E27FC236}">
                <a16:creationId xmlns:a16="http://schemas.microsoft.com/office/drawing/2014/main" id="{CB57FD52-FB5B-4688-9984-035356FFABA7}"/>
              </a:ext>
            </a:extLst>
          </p:cNvPr>
          <p:cNvPicPr>
            <a:picLocks noChangeAspect="1"/>
          </p:cNvPicPr>
          <p:nvPr/>
        </p:nvPicPr>
        <p:blipFill>
          <a:blip r:embed="rId2"/>
          <a:stretch>
            <a:fillRect/>
          </a:stretch>
        </p:blipFill>
        <p:spPr>
          <a:xfrm>
            <a:off x="810261" y="73766"/>
            <a:ext cx="845803" cy="877363"/>
          </a:xfrm>
          <a:prstGeom prst="rect">
            <a:avLst/>
          </a:prstGeom>
        </p:spPr>
      </p:pic>
      <p:pic>
        <p:nvPicPr>
          <p:cNvPr id="5" name="Рисунок 4">
            <a:extLst>
              <a:ext uri="{FF2B5EF4-FFF2-40B4-BE49-F238E27FC236}">
                <a16:creationId xmlns:a16="http://schemas.microsoft.com/office/drawing/2014/main" id="{CB40B600-3CEC-490A-8A73-FC9E7C4C786F}"/>
              </a:ext>
            </a:extLst>
          </p:cNvPr>
          <p:cNvPicPr>
            <a:picLocks noChangeAspect="1"/>
          </p:cNvPicPr>
          <p:nvPr/>
        </p:nvPicPr>
        <p:blipFill>
          <a:blip r:embed="rId3"/>
          <a:stretch>
            <a:fillRect/>
          </a:stretch>
        </p:blipFill>
        <p:spPr>
          <a:xfrm>
            <a:off x="4904091" y="1575402"/>
            <a:ext cx="3229253" cy="2152835"/>
          </a:xfrm>
          <a:prstGeom prst="rect">
            <a:avLst/>
          </a:prstGeom>
        </p:spPr>
      </p:pic>
      <p:sp>
        <p:nvSpPr>
          <p:cNvPr id="7" name="TextBox 6">
            <a:extLst>
              <a:ext uri="{FF2B5EF4-FFF2-40B4-BE49-F238E27FC236}">
                <a16:creationId xmlns:a16="http://schemas.microsoft.com/office/drawing/2014/main" id="{7F30DB1E-7DA1-44D9-B11B-60B5417FB4F8}"/>
              </a:ext>
            </a:extLst>
          </p:cNvPr>
          <p:cNvSpPr txBox="1"/>
          <p:nvPr/>
        </p:nvSpPr>
        <p:spPr>
          <a:xfrm>
            <a:off x="4904091" y="3888132"/>
            <a:ext cx="4101483" cy="2308324"/>
          </a:xfrm>
          <a:prstGeom prst="rect">
            <a:avLst/>
          </a:prstGeom>
          <a:noFill/>
        </p:spPr>
        <p:txBody>
          <a:bodyPr wrap="square" rtlCol="0">
            <a:spAutoFit/>
          </a:bodyPr>
          <a:lstStyle/>
          <a:p>
            <a:r>
              <a:rPr lang="ru-RU" dirty="0"/>
              <a:t>Выводы:</a:t>
            </a:r>
          </a:p>
          <a:p>
            <a:pPr marL="742950" lvl="1" indent="-285750">
              <a:buFont typeface="Arial" panose="020B0604020202020204" pitchFamily="34" charset="0"/>
              <a:buChar char="•"/>
            </a:pPr>
            <a:r>
              <a:rPr lang="ru-RU" dirty="0"/>
              <a:t>чисто предпринимательский выигрыш сегодня не работает, с учётом глобализации тебе обязательно сделают проблемы.</a:t>
            </a:r>
          </a:p>
          <a:p>
            <a:pPr marL="742950" lvl="1" indent="-285750">
              <a:buFont typeface="Arial" panose="020B0604020202020204" pitchFamily="34" charset="0"/>
              <a:buChar char="•"/>
            </a:pPr>
            <a:r>
              <a:rPr lang="ru-RU" dirty="0"/>
              <a:t>но и тут есть варианты выжить: планета большая!</a:t>
            </a:r>
          </a:p>
        </p:txBody>
      </p:sp>
      <p:sp>
        <p:nvSpPr>
          <p:cNvPr id="9" name="TextBox 8">
            <a:extLst>
              <a:ext uri="{FF2B5EF4-FFF2-40B4-BE49-F238E27FC236}">
                <a16:creationId xmlns:a16="http://schemas.microsoft.com/office/drawing/2014/main" id="{472EDABB-C676-40A0-A79F-6747A72FB36B}"/>
              </a:ext>
            </a:extLst>
          </p:cNvPr>
          <p:cNvSpPr txBox="1"/>
          <p:nvPr/>
        </p:nvSpPr>
        <p:spPr>
          <a:xfrm>
            <a:off x="2074334" y="6604084"/>
            <a:ext cx="6059010" cy="253916"/>
          </a:xfrm>
          <a:prstGeom prst="rect">
            <a:avLst/>
          </a:prstGeom>
          <a:noFill/>
        </p:spPr>
        <p:txBody>
          <a:bodyPr wrap="square">
            <a:spAutoFit/>
          </a:bodyPr>
          <a:lstStyle/>
          <a:p>
            <a:r>
              <a:rPr lang="en-US" sz="1050" dirty="0"/>
              <a:t>https://www.cnet.com/news/huawei-ban-timeline-xiaomi-removed-us-boycott-list-chinese-companies/</a:t>
            </a:r>
            <a:endParaRPr lang="ru-RU" sz="1050" dirty="0"/>
          </a:p>
        </p:txBody>
      </p:sp>
    </p:spTree>
    <p:extLst>
      <p:ext uri="{BB962C8B-B14F-4D97-AF65-F5344CB8AC3E}">
        <p14:creationId xmlns:p14="http://schemas.microsoft.com/office/powerpoint/2010/main" val="116133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FB8BFF-6730-4816-A0BC-E6D32BCC820C}"/>
              </a:ext>
            </a:extLst>
          </p:cNvPr>
          <p:cNvSpPr>
            <a:spLocks noGrp="1"/>
          </p:cNvSpPr>
          <p:nvPr>
            <p:ph type="title"/>
          </p:nvPr>
        </p:nvSpPr>
        <p:spPr>
          <a:xfrm>
            <a:off x="0" y="0"/>
            <a:ext cx="9143999" cy="558152"/>
          </a:xfrm>
        </p:spPr>
        <p:txBody>
          <a:bodyPr>
            <a:noAutofit/>
          </a:bodyPr>
          <a:lstStyle/>
          <a:p>
            <a:pPr algn="ctr"/>
            <a:r>
              <a:rPr lang="ru-RU" sz="3600" b="1" dirty="0">
                <a:latin typeface="+mn-lt"/>
              </a:rPr>
              <a:t>Роль государства: некоторым не мешает</a:t>
            </a:r>
          </a:p>
        </p:txBody>
      </p:sp>
      <p:sp>
        <p:nvSpPr>
          <p:cNvPr id="3" name="Объект 2">
            <a:extLst>
              <a:ext uri="{FF2B5EF4-FFF2-40B4-BE49-F238E27FC236}">
                <a16:creationId xmlns:a16="http://schemas.microsoft.com/office/drawing/2014/main" id="{44C52B32-13AE-46E7-82BD-0BF7F35DADE6}"/>
              </a:ext>
            </a:extLst>
          </p:cNvPr>
          <p:cNvSpPr>
            <a:spLocks noGrp="1"/>
          </p:cNvSpPr>
          <p:nvPr>
            <p:ph idx="1"/>
          </p:nvPr>
        </p:nvSpPr>
        <p:spPr>
          <a:xfrm>
            <a:off x="1" y="558153"/>
            <a:ext cx="9143998" cy="6299848"/>
          </a:xfrm>
        </p:spPr>
        <p:txBody>
          <a:bodyPr>
            <a:normAutofit lnSpcReduction="10000"/>
          </a:bodyPr>
          <a:lstStyle/>
          <a:p>
            <a:r>
              <a:rPr lang="ru-RU" sz="1600" dirty="0"/>
              <a:t>На больших масштабах </a:t>
            </a:r>
            <a:r>
              <a:rPr lang="ru-RU" sz="1600" dirty="0" err="1"/>
              <a:t>госчиновничество</a:t>
            </a:r>
            <a:r>
              <a:rPr lang="ru-RU" sz="1600" dirty="0"/>
              <a:t> и большие корпорации сращиваются. </a:t>
            </a:r>
          </a:p>
          <a:p>
            <a:r>
              <a:rPr lang="ru-RU" sz="1600" dirty="0"/>
              <a:t>На больших масштабах конкуренция сильно искажена ещё и «страновыми рисками».</a:t>
            </a:r>
          </a:p>
          <a:p>
            <a:r>
              <a:rPr lang="ru-RU" sz="1600" dirty="0"/>
              <a:t>«Правила игры» в самых интересных случаях непонятны вообще: случай Дурова с запуском </a:t>
            </a:r>
            <a:r>
              <a:rPr lang="en-US" sz="1600" dirty="0"/>
              <a:t>TON</a:t>
            </a:r>
            <a:r>
              <a:rPr lang="ru-RU" sz="1600" dirty="0"/>
              <a:t> (нужно было отдать</a:t>
            </a:r>
            <a:r>
              <a:rPr lang="en-US" sz="1600" dirty="0"/>
              <a:t> </a:t>
            </a:r>
            <a:r>
              <a:rPr lang="ru-RU" sz="1600" dirty="0"/>
              <a:t>собранных </a:t>
            </a:r>
            <a:r>
              <a:rPr lang="en-US" sz="1600" dirty="0"/>
              <a:t>$</a:t>
            </a:r>
            <a:r>
              <a:rPr lang="ru-RU" sz="1600" dirty="0"/>
              <a:t>2.55 млрд</a:t>
            </a:r>
            <a:r>
              <a:rPr lang="en-US" sz="1600" dirty="0"/>
              <a:t>.</a:t>
            </a:r>
            <a:r>
              <a:rPr lang="ru-RU" sz="1600" dirty="0"/>
              <a:t>). То же самое с «подозрениями в шпионаже», «санкциями за участие в неправильных делах», крупными поглощениями (антимонопольное законодательство!) и прочими индивидуальными решениями по каждой крупной компании.</a:t>
            </a:r>
          </a:p>
          <a:p>
            <a:r>
              <a:rPr lang="ru-RU" sz="1600" dirty="0"/>
              <a:t>«Помогать» – это обычно просто «не мешать», чаще всего – это убрать налоги, то есть дать «льготы». Редко это реальные деньги (ибо тогда идёт просто распил, неэффективные траты). При этом дико искажаются рыночные сигналы,</a:t>
            </a:r>
            <a:r>
              <a:rPr lang="en-US" sz="1600" dirty="0"/>
              <a:t> </a:t>
            </a:r>
            <a:r>
              <a:rPr lang="ru-RU" sz="1600" dirty="0"/>
              <a:t>плюс на рынке выживают не лучшие товары, а лучшие по оформлению документов на субсидии.</a:t>
            </a:r>
          </a:p>
          <a:p>
            <a:r>
              <a:rPr lang="ru-RU" sz="1600" dirty="0"/>
              <a:t>Роль государства обычно преувеличена. Так, у </a:t>
            </a:r>
            <a:r>
              <a:rPr lang="en-US" sz="1600" dirty="0"/>
              <a:t>SpaceX </a:t>
            </a:r>
            <a:r>
              <a:rPr lang="ru-RU" sz="1600" dirty="0"/>
              <a:t>доля заказов государства реально небольшая, а оценка бизнеса быстро растёт (</a:t>
            </a:r>
            <a:r>
              <a:rPr lang="de-DE" sz="1600" dirty="0"/>
              <a:t>$12 </a:t>
            </a:r>
            <a:r>
              <a:rPr lang="de-DE" sz="1600" dirty="0" err="1"/>
              <a:t>billion</a:t>
            </a:r>
            <a:r>
              <a:rPr lang="de-DE" sz="1600" dirty="0"/>
              <a:t> in 2014</a:t>
            </a:r>
            <a:r>
              <a:rPr lang="ru-RU" sz="1600" dirty="0"/>
              <a:t>, </a:t>
            </a:r>
            <a:r>
              <a:rPr lang="de-DE" sz="1600" dirty="0"/>
              <a:t>$21 </a:t>
            </a:r>
            <a:r>
              <a:rPr lang="de-DE" sz="1600" dirty="0" err="1"/>
              <a:t>billion</a:t>
            </a:r>
            <a:r>
              <a:rPr lang="de-DE" sz="1600" dirty="0"/>
              <a:t> in 2017</a:t>
            </a:r>
            <a:r>
              <a:rPr lang="ru-RU" sz="1600" dirty="0"/>
              <a:t>, </a:t>
            </a:r>
            <a:r>
              <a:rPr lang="de-DE" sz="1600" dirty="0"/>
              <a:t>$25 </a:t>
            </a:r>
            <a:r>
              <a:rPr lang="de-DE" sz="1600" dirty="0" err="1"/>
              <a:t>billion</a:t>
            </a:r>
            <a:r>
              <a:rPr lang="de-DE" sz="1600" dirty="0"/>
              <a:t> in 2018</a:t>
            </a:r>
            <a:r>
              <a:rPr lang="ru-RU" sz="1600" dirty="0"/>
              <a:t>, </a:t>
            </a:r>
            <a:r>
              <a:rPr lang="de-DE" sz="1600" dirty="0">
                <a:hlinkClick r:id="rId2"/>
              </a:rPr>
              <a:t>$33 </a:t>
            </a:r>
            <a:r>
              <a:rPr lang="de-DE" sz="1600" dirty="0" err="1">
                <a:hlinkClick r:id="rId2"/>
              </a:rPr>
              <a:t>billion</a:t>
            </a:r>
            <a:r>
              <a:rPr lang="de-DE" sz="1600" dirty="0">
                <a:hlinkClick r:id="rId2"/>
              </a:rPr>
              <a:t> in 2019</a:t>
            </a:r>
            <a:r>
              <a:rPr lang="ru-RU" sz="1600" dirty="0"/>
              <a:t>, </a:t>
            </a:r>
            <a:r>
              <a:rPr lang="de-DE" sz="1600" dirty="0">
                <a:hlinkClick r:id="rId3"/>
              </a:rPr>
              <a:t>$36 </a:t>
            </a:r>
            <a:r>
              <a:rPr lang="de-DE" sz="1600" dirty="0" err="1">
                <a:hlinkClick r:id="rId3"/>
              </a:rPr>
              <a:t>billion</a:t>
            </a:r>
            <a:r>
              <a:rPr lang="de-DE" sz="1600" dirty="0">
                <a:hlinkClick r:id="rId3"/>
              </a:rPr>
              <a:t> in 2020</a:t>
            </a:r>
            <a:r>
              <a:rPr lang="ru-RU" sz="1600" dirty="0"/>
              <a:t>, </a:t>
            </a:r>
            <a:r>
              <a:rPr lang="de-DE" sz="1600" dirty="0">
                <a:hlinkClick r:id="rId4"/>
              </a:rPr>
              <a:t>$74 </a:t>
            </a:r>
            <a:r>
              <a:rPr lang="de-DE" sz="1600" dirty="0" err="1">
                <a:hlinkClick r:id="rId4"/>
              </a:rPr>
              <a:t>billion</a:t>
            </a:r>
            <a:r>
              <a:rPr lang="de-DE" sz="1600" dirty="0">
                <a:hlinkClick r:id="rId4"/>
              </a:rPr>
              <a:t> in 2021</a:t>
            </a:r>
            <a:r>
              <a:rPr lang="ru-RU" sz="1600" dirty="0"/>
              <a:t>), ибо речь идёт о негосударственном рынке интернет-доступа, а не «военном и научном космосе»:</a:t>
            </a:r>
          </a:p>
          <a:p>
            <a:r>
              <a:rPr lang="ru-RU" sz="1600" dirty="0"/>
              <a:t>Масштабы </a:t>
            </a:r>
            <a:r>
              <a:rPr lang="ru-RU" sz="1600" dirty="0" err="1"/>
              <a:t>госвлияния</a:t>
            </a:r>
            <a:r>
              <a:rPr lang="ru-RU" sz="1600" dirty="0"/>
              <a:t> не так велики: контракт на лунный модуль для </a:t>
            </a:r>
            <a:r>
              <a:rPr lang="en-US" sz="1600" dirty="0"/>
              <a:t>SpaceX </a:t>
            </a:r>
            <a:r>
              <a:rPr lang="ru-RU" sz="1600" dirty="0"/>
              <a:t>от </a:t>
            </a:r>
            <a:r>
              <a:rPr lang="en-US" sz="1600" dirty="0"/>
              <a:t>NASA </a:t>
            </a:r>
            <a:r>
              <a:rPr lang="ru-RU" sz="1600" dirty="0"/>
              <a:t>стоит </a:t>
            </a:r>
            <a:r>
              <a:rPr lang="en-US" sz="1600" dirty="0"/>
              <a:t>$</a:t>
            </a:r>
            <a:r>
              <a:rPr lang="ru-RU" sz="1600" dirty="0"/>
              <a:t>2.</a:t>
            </a:r>
            <a:r>
              <a:rPr lang="en-US" sz="1600" dirty="0"/>
              <a:t>9</a:t>
            </a:r>
            <a:r>
              <a:rPr lang="ru-RU" sz="1600" dirty="0"/>
              <a:t>млрд.</a:t>
            </a:r>
            <a:r>
              <a:rPr lang="en-US" sz="1600" dirty="0"/>
              <a:t> </a:t>
            </a:r>
            <a:r>
              <a:rPr lang="ru-RU" sz="1600" dirty="0"/>
              <a:t>(и он приостановлен! Частные конкуренты!), плюс несколько миллиардов от военных контрактов, от запусков космонавтов к </a:t>
            </a:r>
            <a:r>
              <a:rPr lang="en-US" sz="1600" dirty="0"/>
              <a:t>ISS</a:t>
            </a:r>
            <a:r>
              <a:rPr lang="ru-RU" sz="1600" dirty="0"/>
              <a:t> – но в разы меньше, чем ожидания прибыли от коммерческих запусков из инвестиционных средств для </a:t>
            </a:r>
            <a:r>
              <a:rPr lang="en-US" sz="1600" dirty="0" err="1"/>
              <a:t>StarLink</a:t>
            </a:r>
            <a:r>
              <a:rPr lang="ru-RU" sz="1600" dirty="0"/>
              <a:t>, ожиданий от космического туризма и ожиданий</a:t>
            </a:r>
            <a:r>
              <a:rPr lang="en-US" sz="1600" dirty="0"/>
              <a:t> </a:t>
            </a:r>
            <a:r>
              <a:rPr lang="ru-RU" sz="1600" dirty="0"/>
              <a:t>потенциального захвата рынка транспорта</a:t>
            </a:r>
            <a:r>
              <a:rPr lang="en-US" sz="1600" dirty="0"/>
              <a:t>.</a:t>
            </a:r>
            <a:endParaRPr lang="ru-RU" sz="1600" dirty="0"/>
          </a:p>
          <a:p>
            <a:r>
              <a:rPr lang="ru-RU" sz="1600" dirty="0"/>
              <a:t>Рынок чипов: Южная Корея потратит за 9 лет </a:t>
            </a:r>
            <a:r>
              <a:rPr lang="en-US" sz="1600" dirty="0"/>
              <a:t>$</a:t>
            </a:r>
            <a:r>
              <a:rPr lang="ru-RU" sz="1600" dirty="0"/>
              <a:t>451млрд. на </a:t>
            </a:r>
            <a:r>
              <a:rPr lang="en-US" sz="1600" dirty="0"/>
              <a:t>National Chip Strategy (155 </a:t>
            </a:r>
            <a:r>
              <a:rPr lang="ru-RU" sz="1600" dirty="0"/>
              <a:t>компаний, которые могут выиграть от этой программы). Много ли это? </a:t>
            </a:r>
            <a:r>
              <a:rPr lang="en-US" sz="1600" dirty="0"/>
              <a:t>Samsung </a:t>
            </a:r>
            <a:r>
              <a:rPr lang="ru-RU" sz="1600" dirty="0"/>
              <a:t>анонсировал, что вкладывает 150млрд. в расширение производства – и хочет льгот.</a:t>
            </a:r>
          </a:p>
          <a:p>
            <a:r>
              <a:rPr lang="ru-RU" sz="1600" dirty="0"/>
              <a:t>В США по линии </a:t>
            </a:r>
            <a:r>
              <a:rPr lang="en-US" sz="1600" dirty="0"/>
              <a:t>AI </a:t>
            </a:r>
            <a:r>
              <a:rPr lang="ru-RU" sz="1600" dirty="0"/>
              <a:t>текущие траты бюджета примерно на </a:t>
            </a:r>
            <a:r>
              <a:rPr lang="en-US" sz="1600" dirty="0"/>
              <a:t>$6</a:t>
            </a:r>
            <a:r>
              <a:rPr lang="ru-RU" sz="1600" dirty="0"/>
              <a:t>млрд. невоенных, ходят разговоры за пять лет довести до </a:t>
            </a:r>
            <a:r>
              <a:rPr lang="en-US" sz="1600" dirty="0"/>
              <a:t>$100</a:t>
            </a:r>
            <a:r>
              <a:rPr lang="ru-RU" sz="1600" dirty="0"/>
              <a:t>млрд (</a:t>
            </a:r>
            <a:r>
              <a:rPr lang="en-US" sz="1600" dirty="0"/>
              <a:t>National Artificial Intelligence Initiative, </a:t>
            </a:r>
            <a:r>
              <a:rPr lang="en-US" sz="1600" dirty="0">
                <a:hlinkClick r:id="rId5"/>
              </a:rPr>
              <a:t>https://www.ai.gov/</a:t>
            </a:r>
            <a:r>
              <a:rPr lang="ru-RU" sz="1600" dirty="0"/>
              <a:t>)</a:t>
            </a:r>
            <a:r>
              <a:rPr lang="en-US" sz="1600" dirty="0"/>
              <a:t>. </a:t>
            </a:r>
            <a:r>
              <a:rPr lang="ru-RU" sz="1600" dirty="0"/>
              <a:t>Цифры Китая неизвестны, но там планируют повышать траты на </a:t>
            </a:r>
            <a:r>
              <a:rPr lang="en-US" sz="1600" dirty="0"/>
              <a:t>R&amp;D </a:t>
            </a:r>
            <a:r>
              <a:rPr lang="ru-RU" sz="1600" dirty="0"/>
              <a:t>на 7% ежегодно, в том числе «преодолеть зависимость от США» – уроки </a:t>
            </a:r>
            <a:r>
              <a:rPr lang="en-US" sz="1600" dirty="0"/>
              <a:t>Huawei </a:t>
            </a:r>
            <a:r>
              <a:rPr lang="ru-RU" sz="1600" dirty="0"/>
              <a:t>с запретом доступа к поставкам технологий с американского рынка.</a:t>
            </a:r>
            <a:r>
              <a:rPr lang="ru-RU" sz="1600" b="1" dirty="0"/>
              <a:t> </a:t>
            </a:r>
            <a:r>
              <a:rPr lang="ru-RU" sz="1800" b="1" dirty="0"/>
              <a:t>Но это всё можно просто не учитывать: ни на что не повлияет.</a:t>
            </a:r>
            <a:endParaRPr lang="ru-RU" sz="1600" b="1" dirty="0"/>
          </a:p>
        </p:txBody>
      </p:sp>
      <p:sp>
        <p:nvSpPr>
          <p:cNvPr id="4" name="Номер слайда 3">
            <a:extLst>
              <a:ext uri="{FF2B5EF4-FFF2-40B4-BE49-F238E27FC236}">
                <a16:creationId xmlns:a16="http://schemas.microsoft.com/office/drawing/2014/main" id="{4DDC8A4E-3D08-46F7-839D-BE04FD782295}"/>
              </a:ext>
            </a:extLst>
          </p:cNvPr>
          <p:cNvSpPr>
            <a:spLocks noGrp="1"/>
          </p:cNvSpPr>
          <p:nvPr>
            <p:ph type="sldNum" sz="quarter" idx="12"/>
          </p:nvPr>
        </p:nvSpPr>
        <p:spPr/>
        <p:txBody>
          <a:bodyPr/>
          <a:lstStyle/>
          <a:p>
            <a:fld id="{C84F76B6-6155-42AC-B024-73025507AB5D}" type="slidenum">
              <a:rPr lang="ru-RU" smtClean="0"/>
              <a:t>13</a:t>
            </a:fld>
            <a:endParaRPr lang="ru-RU"/>
          </a:p>
        </p:txBody>
      </p:sp>
    </p:spTree>
    <p:extLst>
      <p:ext uri="{BB962C8B-B14F-4D97-AF65-F5344CB8AC3E}">
        <p14:creationId xmlns:p14="http://schemas.microsoft.com/office/powerpoint/2010/main" val="3245317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E56300E-1E04-4C41-A4EC-E127D7FAFDE1}" type="slidenum">
              <a:rPr lang="en-US"/>
              <a:pPr/>
              <a:t>14</a:t>
            </a:fld>
            <a:endParaRPr lang="en-US"/>
          </a:p>
        </p:txBody>
      </p:sp>
      <p:sp>
        <p:nvSpPr>
          <p:cNvPr id="66562" name="Rectangle 2"/>
          <p:cNvSpPr>
            <a:spLocks noGrp="1" noChangeArrowheads="1"/>
          </p:cNvSpPr>
          <p:nvPr>
            <p:ph type="title"/>
          </p:nvPr>
        </p:nvSpPr>
        <p:spPr>
          <a:xfrm>
            <a:off x="628650" y="145208"/>
            <a:ext cx="7886700" cy="544372"/>
          </a:xfrm>
        </p:spPr>
        <p:txBody>
          <a:bodyPr>
            <a:normAutofit fontScale="90000"/>
          </a:bodyPr>
          <a:lstStyle/>
          <a:p>
            <a:pPr algn="ctr"/>
            <a:r>
              <a:rPr lang="ru-RU" b="1" dirty="0">
                <a:latin typeface="+mn-lt"/>
              </a:rPr>
              <a:t>Спасибо за внимание</a:t>
            </a:r>
            <a:endParaRPr lang="en-US" b="1" dirty="0">
              <a:latin typeface="+mn-lt"/>
            </a:endParaRPr>
          </a:p>
        </p:txBody>
      </p:sp>
      <p:sp>
        <p:nvSpPr>
          <p:cNvPr id="66563" name="Rectangle 3"/>
          <p:cNvSpPr>
            <a:spLocks noGrp="1" noChangeArrowheads="1"/>
          </p:cNvSpPr>
          <p:nvPr>
            <p:ph type="body" idx="1"/>
          </p:nvPr>
        </p:nvSpPr>
        <p:spPr>
          <a:xfrm>
            <a:off x="5137658" y="4701049"/>
            <a:ext cx="3390454" cy="1655302"/>
          </a:xfrm>
        </p:spPr>
        <p:txBody>
          <a:bodyPr>
            <a:normAutofit/>
          </a:bodyPr>
          <a:lstStyle/>
          <a:p>
            <a:pPr>
              <a:lnSpc>
                <a:spcPct val="90000"/>
              </a:lnSpc>
              <a:buFontTx/>
              <a:buNone/>
            </a:pPr>
            <a:r>
              <a:rPr lang="ru-RU" sz="2800" b="1" dirty="0"/>
              <a:t>Анатолий Левенчук,</a:t>
            </a:r>
          </a:p>
          <a:p>
            <a:pPr>
              <a:lnSpc>
                <a:spcPct val="90000"/>
              </a:lnSpc>
              <a:buFontTx/>
              <a:buNone/>
            </a:pPr>
            <a:r>
              <a:rPr lang="en-US" sz="2800" dirty="0">
                <a:hlinkClick r:id="rId3"/>
              </a:rPr>
              <a:t>http://ailev.ru</a:t>
            </a:r>
            <a:endParaRPr lang="en-US" sz="2800" dirty="0"/>
          </a:p>
          <a:p>
            <a:pPr>
              <a:lnSpc>
                <a:spcPct val="90000"/>
              </a:lnSpc>
              <a:buFontTx/>
              <a:buNone/>
            </a:pPr>
            <a:r>
              <a:rPr lang="en-US" sz="2800" dirty="0">
                <a:hlinkClick r:id="rId4"/>
              </a:rPr>
              <a:t>ailev@asmp.msk.su</a:t>
            </a:r>
            <a:endParaRPr lang="ru-RU" sz="2800" dirty="0"/>
          </a:p>
          <a:p>
            <a:pPr>
              <a:lnSpc>
                <a:spcPct val="90000"/>
              </a:lnSpc>
              <a:buFontTx/>
              <a:buNone/>
            </a:pPr>
            <a:endParaRPr lang="ru-RU" dirty="0"/>
          </a:p>
          <a:p>
            <a:pPr>
              <a:lnSpc>
                <a:spcPct val="90000"/>
              </a:lnSpc>
              <a:buFontTx/>
              <a:buNone/>
            </a:pPr>
            <a:endParaRPr lang="ru-RU" sz="2800" dirty="0"/>
          </a:p>
          <a:p>
            <a:pPr>
              <a:lnSpc>
                <a:spcPct val="80000"/>
              </a:lnSpc>
              <a:buFontTx/>
              <a:buNone/>
            </a:pPr>
            <a:endParaRPr lang="en-US" sz="2800" dirty="0"/>
          </a:p>
          <a:p>
            <a:pPr>
              <a:lnSpc>
                <a:spcPct val="90000"/>
              </a:lnSpc>
              <a:buFontTx/>
              <a:buNone/>
            </a:pPr>
            <a:endParaRPr lang="en-US" sz="2800" dirty="0"/>
          </a:p>
        </p:txBody>
      </p:sp>
      <p:sp>
        <p:nvSpPr>
          <p:cNvPr id="3" name="TextBox 2"/>
          <p:cNvSpPr txBox="1"/>
          <p:nvPr/>
        </p:nvSpPr>
        <p:spPr>
          <a:xfrm>
            <a:off x="5117120" y="1072510"/>
            <a:ext cx="3903412" cy="3046988"/>
          </a:xfrm>
          <a:prstGeom prst="rect">
            <a:avLst/>
          </a:prstGeom>
          <a:noFill/>
        </p:spPr>
        <p:txBody>
          <a:bodyPr wrap="square" rtlCol="0">
            <a:spAutoFit/>
          </a:bodyPr>
          <a:lstStyle/>
          <a:p>
            <a:r>
              <a:rPr lang="en-US" sz="9600" b="1" dirty="0"/>
              <a:t>22</a:t>
            </a:r>
            <a:r>
              <a:rPr lang="ru-RU" sz="9600" b="1" dirty="0"/>
              <a:t> мая</a:t>
            </a:r>
            <a:br>
              <a:rPr lang="ru-RU" sz="9600" b="1" dirty="0"/>
            </a:br>
            <a:r>
              <a:rPr lang="ru-RU" sz="9600" b="1" dirty="0"/>
              <a:t>20</a:t>
            </a:r>
            <a:r>
              <a:rPr lang="en-US" sz="9600" b="1" dirty="0"/>
              <a:t>2</a:t>
            </a:r>
            <a:r>
              <a:rPr lang="ru-RU" sz="9600" b="1" dirty="0"/>
              <a:t>1</a:t>
            </a:r>
          </a:p>
        </p:txBody>
      </p:sp>
      <p:pic>
        <p:nvPicPr>
          <p:cNvPr id="4" name="Рисунок 3">
            <a:extLst>
              <a:ext uri="{FF2B5EF4-FFF2-40B4-BE49-F238E27FC236}">
                <a16:creationId xmlns:a16="http://schemas.microsoft.com/office/drawing/2014/main" id="{6F472520-B8D6-4AEA-84D4-A8ABA7301BD7}"/>
              </a:ext>
            </a:extLst>
          </p:cNvPr>
          <p:cNvPicPr>
            <a:picLocks noChangeAspect="1"/>
          </p:cNvPicPr>
          <p:nvPr/>
        </p:nvPicPr>
        <p:blipFill>
          <a:blip r:embed="rId5"/>
          <a:stretch>
            <a:fillRect/>
          </a:stretch>
        </p:blipFill>
        <p:spPr>
          <a:xfrm>
            <a:off x="378526" y="1503922"/>
            <a:ext cx="4483844" cy="3858191"/>
          </a:xfrm>
          <a:prstGeom prst="rect">
            <a:avLst/>
          </a:prstGeom>
        </p:spPr>
      </p:pic>
    </p:spTree>
    <p:extLst>
      <p:ext uri="{BB962C8B-B14F-4D97-AF65-F5344CB8AC3E}">
        <p14:creationId xmlns:p14="http://schemas.microsoft.com/office/powerpoint/2010/main" val="97175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D15D21-A35E-4E85-80E4-9F9AE3AFE3AC}"/>
              </a:ext>
            </a:extLst>
          </p:cNvPr>
          <p:cNvSpPr>
            <a:spLocks noGrp="1"/>
          </p:cNvSpPr>
          <p:nvPr>
            <p:ph type="title"/>
          </p:nvPr>
        </p:nvSpPr>
        <p:spPr>
          <a:xfrm>
            <a:off x="0" y="0"/>
            <a:ext cx="9144000" cy="1189608"/>
          </a:xfrm>
        </p:spPr>
        <p:txBody>
          <a:bodyPr>
            <a:normAutofit fontScale="90000"/>
          </a:bodyPr>
          <a:lstStyle/>
          <a:p>
            <a:r>
              <a:rPr lang="ru-RU" b="1" dirty="0">
                <a:latin typeface="+mn-lt"/>
              </a:rPr>
              <a:t>Большая предпринимательская программа: это сколько?</a:t>
            </a:r>
          </a:p>
        </p:txBody>
      </p:sp>
      <p:sp>
        <p:nvSpPr>
          <p:cNvPr id="3" name="Объект 2">
            <a:extLst>
              <a:ext uri="{FF2B5EF4-FFF2-40B4-BE49-F238E27FC236}">
                <a16:creationId xmlns:a16="http://schemas.microsoft.com/office/drawing/2014/main" id="{27AA8046-2DC0-4A6B-B255-D94001C74064}"/>
              </a:ext>
            </a:extLst>
          </p:cNvPr>
          <p:cNvSpPr>
            <a:spLocks noGrp="1"/>
          </p:cNvSpPr>
          <p:nvPr>
            <p:ph idx="1"/>
          </p:nvPr>
        </p:nvSpPr>
        <p:spPr>
          <a:xfrm>
            <a:off x="388952" y="1370829"/>
            <a:ext cx="7886700" cy="5118747"/>
          </a:xfrm>
        </p:spPr>
        <p:txBody>
          <a:bodyPr>
            <a:normAutofit fontScale="77500" lnSpcReduction="20000"/>
          </a:bodyPr>
          <a:lstStyle/>
          <a:p>
            <a:r>
              <a:rPr lang="ru-RU" dirty="0"/>
              <a:t>Строительство одного завода:</a:t>
            </a:r>
          </a:p>
          <a:p>
            <a:pPr lvl="1"/>
            <a:r>
              <a:rPr lang="en-US" dirty="0"/>
              <a:t>Gigafactory (</a:t>
            </a:r>
            <a:r>
              <a:rPr lang="ru-RU" dirty="0"/>
              <a:t>батареи к </a:t>
            </a:r>
            <a:r>
              <a:rPr lang="en-US" dirty="0"/>
              <a:t>Tesla) – </a:t>
            </a:r>
            <a:r>
              <a:rPr lang="ru-RU" dirty="0"/>
              <a:t>четвёртая/Берлинская: </a:t>
            </a:r>
            <a:r>
              <a:rPr lang="en-US" dirty="0"/>
              <a:t>$4</a:t>
            </a:r>
            <a:r>
              <a:rPr lang="ru-RU" dirty="0"/>
              <a:t>млрд</a:t>
            </a:r>
            <a:endParaRPr lang="en-US" dirty="0"/>
          </a:p>
          <a:p>
            <a:pPr lvl="1"/>
            <a:r>
              <a:rPr lang="en-US" dirty="0" err="1"/>
              <a:t>Arisona</a:t>
            </a:r>
            <a:r>
              <a:rPr lang="en-US" dirty="0"/>
              <a:t> TSMC plant – $12</a:t>
            </a:r>
            <a:r>
              <a:rPr lang="ru-RU" dirty="0"/>
              <a:t>млрд., всего </a:t>
            </a:r>
            <a:r>
              <a:rPr lang="en-US" dirty="0"/>
              <a:t>TSMC </a:t>
            </a:r>
            <a:r>
              <a:rPr lang="ru-RU" dirty="0"/>
              <a:t>планирует вложить </a:t>
            </a:r>
            <a:r>
              <a:rPr lang="en-US" dirty="0"/>
              <a:t>$100</a:t>
            </a:r>
            <a:r>
              <a:rPr lang="ru-RU" dirty="0"/>
              <a:t>млрд. в расширение производства за три года</a:t>
            </a:r>
          </a:p>
          <a:p>
            <a:pPr lvl="1"/>
            <a:r>
              <a:rPr lang="en-US" dirty="0" err="1"/>
              <a:t>StarLink</a:t>
            </a:r>
            <a:r>
              <a:rPr lang="en-US" dirty="0"/>
              <a:t> constellation (</a:t>
            </a:r>
            <a:r>
              <a:rPr lang="ru-RU" dirty="0"/>
              <a:t>полторы тысячи спутников): </a:t>
            </a:r>
            <a:r>
              <a:rPr lang="en-US" dirty="0"/>
              <a:t>$10</a:t>
            </a:r>
            <a:r>
              <a:rPr lang="ru-RU" dirty="0"/>
              <a:t>млрд. – это тоже «завод»!</a:t>
            </a:r>
          </a:p>
          <a:p>
            <a:pPr lvl="1"/>
            <a:endParaRPr lang="en-US" dirty="0"/>
          </a:p>
          <a:p>
            <a:r>
              <a:rPr lang="ru-RU" dirty="0"/>
              <a:t>Приобретения </a:t>
            </a:r>
            <a:r>
              <a:rPr lang="en-US" dirty="0"/>
              <a:t>NVIDIA</a:t>
            </a:r>
            <a:r>
              <a:rPr lang="ru-RU" dirty="0"/>
              <a:t>:</a:t>
            </a:r>
          </a:p>
          <a:p>
            <a:pPr lvl="1"/>
            <a:r>
              <a:rPr lang="en-US" dirty="0"/>
              <a:t>AMD – $40</a:t>
            </a:r>
            <a:r>
              <a:rPr lang="ru-RU" dirty="0"/>
              <a:t>млрд. (сделка «под расследованием регуляторов»)</a:t>
            </a:r>
            <a:endParaRPr lang="en-US" dirty="0"/>
          </a:p>
          <a:p>
            <a:pPr lvl="1"/>
            <a:r>
              <a:rPr lang="en-US" dirty="0"/>
              <a:t>Mellanox -- $7</a:t>
            </a:r>
            <a:r>
              <a:rPr lang="ru-RU" dirty="0"/>
              <a:t>млрд.</a:t>
            </a:r>
            <a:endParaRPr lang="en-US" dirty="0"/>
          </a:p>
          <a:p>
            <a:pPr lvl="1"/>
            <a:endParaRPr lang="en-US" dirty="0"/>
          </a:p>
          <a:p>
            <a:r>
              <a:rPr lang="ru-RU" dirty="0"/>
              <a:t>Разработка одной системы:</a:t>
            </a:r>
          </a:p>
          <a:p>
            <a:pPr lvl="1"/>
            <a:r>
              <a:rPr lang="en-US" dirty="0"/>
              <a:t>Starship – $</a:t>
            </a:r>
            <a:r>
              <a:rPr lang="ru-RU" dirty="0"/>
              <a:t>8млрд. </a:t>
            </a:r>
            <a:endParaRPr lang="en-US" dirty="0"/>
          </a:p>
          <a:p>
            <a:pPr lvl="1"/>
            <a:r>
              <a:rPr lang="en-US" dirty="0"/>
              <a:t>R&amp;D NVIDIA </a:t>
            </a:r>
            <a:r>
              <a:rPr lang="ru-RU" dirty="0"/>
              <a:t>в 2021 году – </a:t>
            </a:r>
            <a:r>
              <a:rPr lang="en-US" dirty="0"/>
              <a:t>$</a:t>
            </a:r>
            <a:r>
              <a:rPr lang="ru-RU" dirty="0"/>
              <a:t>4млрд.</a:t>
            </a:r>
            <a:r>
              <a:rPr lang="en-US" dirty="0"/>
              <a:t> </a:t>
            </a:r>
            <a:r>
              <a:rPr lang="ru-RU" dirty="0"/>
              <a:t>(на все программы)</a:t>
            </a:r>
            <a:br>
              <a:rPr lang="ru-RU" dirty="0"/>
            </a:br>
            <a:endParaRPr lang="ru-RU" dirty="0"/>
          </a:p>
          <a:p>
            <a:r>
              <a:rPr lang="ru-RU" dirty="0"/>
              <a:t>Бюджет России (2021) – </a:t>
            </a:r>
            <a:r>
              <a:rPr lang="en-US" dirty="0"/>
              <a:t>$</a:t>
            </a:r>
            <a:r>
              <a:rPr lang="ru-RU" dirty="0"/>
              <a:t>260млрд., </a:t>
            </a:r>
          </a:p>
          <a:p>
            <a:r>
              <a:rPr lang="ru-RU" dirty="0"/>
              <a:t>Оценка </a:t>
            </a:r>
            <a:r>
              <a:rPr lang="en-US" dirty="0"/>
              <a:t>SpaceX 74</a:t>
            </a:r>
            <a:r>
              <a:rPr lang="ru-RU" dirty="0"/>
              <a:t>млрд (и она ещё частная!), цена </a:t>
            </a:r>
            <a:r>
              <a:rPr lang="en-US" dirty="0"/>
              <a:t>Tesla $539</a:t>
            </a:r>
            <a:r>
              <a:rPr lang="ru-RU" dirty="0"/>
              <a:t>млрд., цена </a:t>
            </a:r>
            <a:r>
              <a:rPr lang="en-US" dirty="0"/>
              <a:t>NVIDIA $344</a:t>
            </a:r>
            <a:r>
              <a:rPr lang="ru-RU" dirty="0"/>
              <a:t>млрд. </a:t>
            </a:r>
            <a:endParaRPr lang="en-US" dirty="0"/>
          </a:p>
        </p:txBody>
      </p:sp>
      <p:sp>
        <p:nvSpPr>
          <p:cNvPr id="4" name="Номер слайда 3">
            <a:extLst>
              <a:ext uri="{FF2B5EF4-FFF2-40B4-BE49-F238E27FC236}">
                <a16:creationId xmlns:a16="http://schemas.microsoft.com/office/drawing/2014/main" id="{36C0C9B5-ACBF-46DB-8FBA-FBE732C71B98}"/>
              </a:ext>
            </a:extLst>
          </p:cNvPr>
          <p:cNvSpPr>
            <a:spLocks noGrp="1"/>
          </p:cNvSpPr>
          <p:nvPr>
            <p:ph type="sldNum" sz="quarter" idx="12"/>
          </p:nvPr>
        </p:nvSpPr>
        <p:spPr/>
        <p:txBody>
          <a:bodyPr/>
          <a:lstStyle/>
          <a:p>
            <a:fld id="{C84F76B6-6155-42AC-B024-73025507AB5D}" type="slidenum">
              <a:rPr lang="ru-RU" smtClean="0"/>
              <a:t>2</a:t>
            </a:fld>
            <a:endParaRPr lang="ru-RU"/>
          </a:p>
        </p:txBody>
      </p:sp>
    </p:spTree>
    <p:extLst>
      <p:ext uri="{BB962C8B-B14F-4D97-AF65-F5344CB8AC3E}">
        <p14:creationId xmlns:p14="http://schemas.microsoft.com/office/powerpoint/2010/main" val="758483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2FE51B-1478-4483-99C5-D55CB028E670}"/>
              </a:ext>
            </a:extLst>
          </p:cNvPr>
          <p:cNvSpPr>
            <a:spLocks noGrp="1"/>
          </p:cNvSpPr>
          <p:nvPr>
            <p:ph type="title"/>
          </p:nvPr>
        </p:nvSpPr>
        <p:spPr>
          <a:xfrm>
            <a:off x="0" y="0"/>
            <a:ext cx="9143999" cy="1690689"/>
          </a:xfrm>
        </p:spPr>
        <p:txBody>
          <a:bodyPr>
            <a:noAutofit/>
          </a:bodyPr>
          <a:lstStyle/>
          <a:p>
            <a:pPr algn="ctr"/>
            <a:r>
              <a:rPr lang="ru-RU" sz="3600" b="1" dirty="0">
                <a:latin typeface="+mn-lt"/>
              </a:rPr>
              <a:t>Заказ вычислений на каждый день. </a:t>
            </a:r>
            <a:r>
              <a:rPr lang="ru-RU" sz="2800" b="1" dirty="0">
                <a:latin typeface="+mn-lt"/>
              </a:rPr>
              <a:t>Поговорите со своим официантом, тьфу, айтишником.</a:t>
            </a:r>
            <a:endParaRPr lang="ru-RU" sz="3600" b="1" dirty="0">
              <a:latin typeface="+mn-lt"/>
            </a:endParaRPr>
          </a:p>
        </p:txBody>
      </p:sp>
      <p:sp>
        <p:nvSpPr>
          <p:cNvPr id="4" name="Номер слайда 3">
            <a:extLst>
              <a:ext uri="{FF2B5EF4-FFF2-40B4-BE49-F238E27FC236}">
                <a16:creationId xmlns:a16="http://schemas.microsoft.com/office/drawing/2014/main" id="{61CF6CEA-943D-4231-A841-D047A52174FF}"/>
              </a:ext>
            </a:extLst>
          </p:cNvPr>
          <p:cNvSpPr>
            <a:spLocks noGrp="1"/>
          </p:cNvSpPr>
          <p:nvPr>
            <p:ph type="sldNum" sz="quarter" idx="12"/>
          </p:nvPr>
        </p:nvSpPr>
        <p:spPr>
          <a:xfrm>
            <a:off x="7072533" y="6492875"/>
            <a:ext cx="2057400" cy="365125"/>
          </a:xfrm>
        </p:spPr>
        <p:txBody>
          <a:bodyPr/>
          <a:lstStyle/>
          <a:p>
            <a:fld id="{C84F76B6-6155-42AC-B024-73025507AB5D}" type="slidenum">
              <a:rPr lang="ru-RU" smtClean="0"/>
              <a:t>3</a:t>
            </a:fld>
            <a:endParaRPr lang="ru-RU" dirty="0"/>
          </a:p>
        </p:txBody>
      </p:sp>
      <p:pic>
        <p:nvPicPr>
          <p:cNvPr id="5" name="Рисунок 4">
            <a:extLst>
              <a:ext uri="{FF2B5EF4-FFF2-40B4-BE49-F238E27FC236}">
                <a16:creationId xmlns:a16="http://schemas.microsoft.com/office/drawing/2014/main" id="{01EE6A9E-D183-48A4-A53A-2D8C27DB8334}"/>
              </a:ext>
            </a:extLst>
          </p:cNvPr>
          <p:cNvPicPr>
            <a:picLocks noChangeAspect="1"/>
          </p:cNvPicPr>
          <p:nvPr/>
        </p:nvPicPr>
        <p:blipFill>
          <a:blip r:embed="rId4"/>
          <a:stretch>
            <a:fillRect/>
          </a:stretch>
        </p:blipFill>
        <p:spPr>
          <a:xfrm>
            <a:off x="938482" y="1469072"/>
            <a:ext cx="2958705" cy="2268340"/>
          </a:xfrm>
          <a:prstGeom prst="rect">
            <a:avLst/>
          </a:prstGeom>
        </p:spPr>
      </p:pic>
      <p:sp>
        <p:nvSpPr>
          <p:cNvPr id="6" name="TextBox 5">
            <a:extLst>
              <a:ext uri="{FF2B5EF4-FFF2-40B4-BE49-F238E27FC236}">
                <a16:creationId xmlns:a16="http://schemas.microsoft.com/office/drawing/2014/main" id="{D491F0E4-BACE-4B95-9E5D-B9CE2F3A2B99}"/>
              </a:ext>
            </a:extLst>
          </p:cNvPr>
          <p:cNvSpPr txBox="1"/>
          <p:nvPr/>
        </p:nvSpPr>
        <p:spPr>
          <a:xfrm>
            <a:off x="769347" y="3767037"/>
            <a:ext cx="3406047" cy="646331"/>
          </a:xfrm>
          <a:prstGeom prst="rect">
            <a:avLst/>
          </a:prstGeom>
          <a:noFill/>
        </p:spPr>
        <p:txBody>
          <a:bodyPr wrap="square" rtlCol="0">
            <a:spAutoFit/>
          </a:bodyPr>
          <a:lstStyle/>
          <a:p>
            <a:pPr algn="ctr"/>
            <a:r>
              <a:rPr lang="ru-RU" b="1" dirty="0"/>
              <a:t>Рынок еды -- </a:t>
            </a:r>
            <a:r>
              <a:rPr lang="en-US" b="1" dirty="0"/>
              <a:t>$8 </a:t>
            </a:r>
            <a:r>
              <a:rPr lang="ru-RU" b="1" dirty="0"/>
              <a:t>трлн. в </a:t>
            </a:r>
            <a:r>
              <a:rPr lang="en-US" b="1" dirty="0"/>
              <a:t>2021 (CAGR 3%) </a:t>
            </a:r>
            <a:endParaRPr lang="ru-RU" b="1" dirty="0"/>
          </a:p>
        </p:txBody>
      </p:sp>
      <p:sp>
        <p:nvSpPr>
          <p:cNvPr id="11" name="TextBox 10">
            <a:extLst>
              <a:ext uri="{FF2B5EF4-FFF2-40B4-BE49-F238E27FC236}">
                <a16:creationId xmlns:a16="http://schemas.microsoft.com/office/drawing/2014/main" id="{72CF497C-E2B9-4107-B957-5146A3922FDD}"/>
              </a:ext>
            </a:extLst>
          </p:cNvPr>
          <p:cNvSpPr txBox="1"/>
          <p:nvPr/>
        </p:nvSpPr>
        <p:spPr>
          <a:xfrm>
            <a:off x="5255047" y="3771075"/>
            <a:ext cx="3455624" cy="646331"/>
          </a:xfrm>
          <a:prstGeom prst="rect">
            <a:avLst/>
          </a:prstGeom>
          <a:noFill/>
        </p:spPr>
        <p:txBody>
          <a:bodyPr wrap="square" rtlCol="0">
            <a:spAutoFit/>
          </a:bodyPr>
          <a:lstStyle/>
          <a:p>
            <a:pPr algn="ctr"/>
            <a:r>
              <a:rPr lang="ru-RU" b="1" dirty="0"/>
              <a:t>Рынок </a:t>
            </a:r>
            <a:r>
              <a:rPr lang="en-US" b="1" dirty="0"/>
              <a:t>ICT – $6 </a:t>
            </a:r>
            <a:r>
              <a:rPr lang="ru-RU" b="1" dirty="0"/>
              <a:t>трлн. в 20</a:t>
            </a:r>
            <a:r>
              <a:rPr lang="en-US" b="1" dirty="0"/>
              <a:t>2</a:t>
            </a:r>
            <a:r>
              <a:rPr lang="ru-RU" b="1" dirty="0"/>
              <a:t>1</a:t>
            </a:r>
            <a:br>
              <a:rPr lang="en-US" b="1" dirty="0"/>
            </a:br>
            <a:r>
              <a:rPr lang="en-US" b="1" dirty="0"/>
              <a:t>(CAGR 6%)</a:t>
            </a:r>
            <a:endParaRPr lang="ru-RU" b="1" dirty="0"/>
          </a:p>
        </p:txBody>
      </p:sp>
      <p:sp>
        <p:nvSpPr>
          <p:cNvPr id="15" name="TextBox 14">
            <a:extLst>
              <a:ext uri="{FF2B5EF4-FFF2-40B4-BE49-F238E27FC236}">
                <a16:creationId xmlns:a16="http://schemas.microsoft.com/office/drawing/2014/main" id="{AC298607-41BA-4189-9643-AB712FE6C458}"/>
              </a:ext>
            </a:extLst>
          </p:cNvPr>
          <p:cNvSpPr txBox="1"/>
          <p:nvPr/>
        </p:nvSpPr>
        <p:spPr>
          <a:xfrm>
            <a:off x="151420" y="4500934"/>
            <a:ext cx="8648028" cy="229293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ru-RU" sz="1600" b="1" dirty="0"/>
              <a:t>Вычислений и коммуникации человечество съедает уже по факту почти столько же, сколько пищи. </a:t>
            </a:r>
          </a:p>
          <a:p>
            <a:pPr marL="285750" indent="-285750">
              <a:spcAft>
                <a:spcPts val="600"/>
              </a:spcAft>
              <a:buFont typeface="Arial" panose="020B0604020202020204" pitchFamily="34" charset="0"/>
              <a:buChar char="•"/>
            </a:pPr>
            <a:r>
              <a:rPr lang="ru-RU" sz="1600" b="1" dirty="0"/>
              <a:t>Вычисления = мышление, а мозгов мало не бывает. Этот тренд будет сохраняться.</a:t>
            </a:r>
          </a:p>
          <a:p>
            <a:pPr marL="285750" indent="-285750">
              <a:spcAft>
                <a:spcPts val="600"/>
              </a:spcAft>
              <a:buFont typeface="Arial" panose="020B0604020202020204" pitchFamily="34" charset="0"/>
              <a:buChar char="•"/>
            </a:pPr>
            <a:r>
              <a:rPr lang="ru-RU" sz="1600" b="1" dirty="0"/>
              <a:t>Большие (много </a:t>
            </a:r>
            <a:r>
              <a:rPr lang="en-US" sz="1600" b="1" dirty="0"/>
              <a:t>$$$ </a:t>
            </a:r>
            <a:r>
              <a:rPr lang="ru-RU" sz="1600" b="1" dirty="0"/>
              <a:t>инвестиций, много </a:t>
            </a:r>
            <a:r>
              <a:rPr lang="en-US" sz="1600" b="1" dirty="0"/>
              <a:t>$$$ </a:t>
            </a:r>
            <a:r>
              <a:rPr lang="ru-RU" sz="1600" b="1" dirty="0"/>
              <a:t>продаж однородных продуктов) предпринимательские программы сегодня практически все нацелены на участие в этом растущем рынке.</a:t>
            </a:r>
          </a:p>
          <a:p>
            <a:pPr marL="285750" indent="-285750">
              <a:spcAft>
                <a:spcPts val="600"/>
              </a:spcAft>
              <a:buFont typeface="Arial" panose="020B0604020202020204" pitchFamily="34" charset="0"/>
              <a:buChar char="•"/>
            </a:pPr>
            <a:r>
              <a:rPr lang="ru-RU" sz="1600" b="1" dirty="0"/>
              <a:t>Выручка только от продажи смартфонов за 1 квартал 2021 года – </a:t>
            </a:r>
            <a:r>
              <a:rPr lang="en-US" sz="1600" b="1" dirty="0"/>
              <a:t>$</a:t>
            </a:r>
            <a:r>
              <a:rPr lang="ru-RU" sz="1600" b="1" dirty="0"/>
              <a:t>0.1трлн, 354млн. шт.</a:t>
            </a:r>
            <a:r>
              <a:rPr lang="en-US" sz="1600" b="1" dirty="0"/>
              <a:t> </a:t>
            </a:r>
            <a:r>
              <a:rPr lang="ru-RU" sz="1600" b="1" dirty="0"/>
              <a:t>(22% смартфонов продала в мире одна компания, </a:t>
            </a:r>
            <a:r>
              <a:rPr lang="en-US" sz="1600" b="1" dirty="0"/>
              <a:t>Samsung)</a:t>
            </a:r>
            <a:endParaRPr lang="ru-RU" sz="1600" b="1" dirty="0"/>
          </a:p>
        </p:txBody>
      </p:sp>
      <p:pic>
        <p:nvPicPr>
          <p:cNvPr id="3" name="Рисунок 2">
            <a:extLst>
              <a:ext uri="{FF2B5EF4-FFF2-40B4-BE49-F238E27FC236}">
                <a16:creationId xmlns:a16="http://schemas.microsoft.com/office/drawing/2014/main" id="{3DAEFA51-EE52-4344-9D1E-7FFACD69AC72}"/>
              </a:ext>
            </a:extLst>
          </p:cNvPr>
          <p:cNvPicPr>
            <a:picLocks noChangeAspect="1"/>
          </p:cNvPicPr>
          <p:nvPr/>
        </p:nvPicPr>
        <p:blipFill>
          <a:blip r:embed="rId5"/>
          <a:stretch>
            <a:fillRect/>
          </a:stretch>
        </p:blipFill>
        <p:spPr>
          <a:xfrm>
            <a:off x="5294322" y="1468051"/>
            <a:ext cx="2979969" cy="2269361"/>
          </a:xfrm>
          <a:prstGeom prst="rect">
            <a:avLst/>
          </a:prstGeom>
        </p:spPr>
      </p:pic>
    </p:spTree>
    <p:custDataLst>
      <p:tags r:id="rId1"/>
    </p:custDataLst>
    <p:extLst>
      <p:ext uri="{BB962C8B-B14F-4D97-AF65-F5344CB8AC3E}">
        <p14:creationId xmlns:p14="http://schemas.microsoft.com/office/powerpoint/2010/main" val="140707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E3CE49-A3C3-48F0-B0FF-6788C97A690C}"/>
              </a:ext>
            </a:extLst>
          </p:cNvPr>
          <p:cNvSpPr>
            <a:spLocks noGrp="1"/>
          </p:cNvSpPr>
          <p:nvPr>
            <p:ph type="title"/>
          </p:nvPr>
        </p:nvSpPr>
        <p:spPr>
          <a:xfrm>
            <a:off x="628649" y="8590"/>
            <a:ext cx="7886700" cy="1023375"/>
          </a:xfrm>
        </p:spPr>
        <p:txBody>
          <a:bodyPr>
            <a:normAutofit fontScale="90000"/>
          </a:bodyPr>
          <a:lstStyle/>
          <a:p>
            <a:pPr algn="ctr"/>
            <a:r>
              <a:rPr lang="ru-RU" b="1" dirty="0">
                <a:latin typeface="+mn-lt"/>
              </a:rPr>
              <a:t>Предпринимательский риск</a:t>
            </a:r>
            <a:r>
              <a:rPr lang="en-US" b="1" dirty="0">
                <a:latin typeface="+mn-lt"/>
              </a:rPr>
              <a:t> </a:t>
            </a:r>
            <a:r>
              <a:rPr lang="ru-RU" b="1" dirty="0">
                <a:latin typeface="+mn-lt"/>
              </a:rPr>
              <a:t>и роль личности</a:t>
            </a:r>
          </a:p>
        </p:txBody>
      </p:sp>
      <p:sp>
        <p:nvSpPr>
          <p:cNvPr id="3" name="Объект 2">
            <a:extLst>
              <a:ext uri="{FF2B5EF4-FFF2-40B4-BE49-F238E27FC236}">
                <a16:creationId xmlns:a16="http://schemas.microsoft.com/office/drawing/2014/main" id="{E4BFA581-C9AB-4760-A919-BC24200929D6}"/>
              </a:ext>
            </a:extLst>
          </p:cNvPr>
          <p:cNvSpPr>
            <a:spLocks noGrp="1"/>
          </p:cNvSpPr>
          <p:nvPr>
            <p:ph idx="1"/>
          </p:nvPr>
        </p:nvSpPr>
        <p:spPr>
          <a:xfrm>
            <a:off x="6073100" y="4465468"/>
            <a:ext cx="3070899" cy="2392532"/>
          </a:xfrm>
        </p:spPr>
        <p:txBody>
          <a:bodyPr>
            <a:normAutofit fontScale="62500" lnSpcReduction="20000"/>
          </a:bodyPr>
          <a:lstStyle/>
          <a:p>
            <a:r>
              <a:rPr lang="ru-RU" dirty="0"/>
              <a:t>«Человечество разучилось рисковать» (с) </a:t>
            </a:r>
            <a:r>
              <a:rPr lang="ru-RU" dirty="0" err="1"/>
              <a:t>Элон</a:t>
            </a:r>
            <a:r>
              <a:rPr lang="ru-RU" dirty="0"/>
              <a:t> </a:t>
            </a:r>
            <a:r>
              <a:rPr lang="ru-RU" dirty="0" err="1"/>
              <a:t>Маск</a:t>
            </a:r>
            <a:endParaRPr lang="ru-RU" dirty="0"/>
          </a:p>
          <a:p>
            <a:r>
              <a:rPr lang="ru-RU" dirty="0"/>
              <a:t>Комитеты убивают разнообразие.</a:t>
            </a:r>
          </a:p>
          <a:p>
            <a:r>
              <a:rPr lang="en-US" dirty="0"/>
              <a:t>Stanley, Lehman</a:t>
            </a:r>
            <a:r>
              <a:rPr lang="ru-RU" dirty="0"/>
              <a:t>: новизна важна. И она тогда, когда мнения экспертов разделились («эксперты ничего не понимают, мы в новом месте»).</a:t>
            </a:r>
          </a:p>
        </p:txBody>
      </p:sp>
      <p:sp>
        <p:nvSpPr>
          <p:cNvPr id="4" name="Номер слайда 3">
            <a:extLst>
              <a:ext uri="{FF2B5EF4-FFF2-40B4-BE49-F238E27FC236}">
                <a16:creationId xmlns:a16="http://schemas.microsoft.com/office/drawing/2014/main" id="{323222ED-F861-492E-9656-62F18E64C53F}"/>
              </a:ext>
            </a:extLst>
          </p:cNvPr>
          <p:cNvSpPr>
            <a:spLocks noGrp="1"/>
          </p:cNvSpPr>
          <p:nvPr>
            <p:ph type="sldNum" sz="quarter" idx="12"/>
          </p:nvPr>
        </p:nvSpPr>
        <p:spPr>
          <a:xfrm>
            <a:off x="7086600" y="6484284"/>
            <a:ext cx="2057400" cy="365125"/>
          </a:xfrm>
        </p:spPr>
        <p:txBody>
          <a:bodyPr/>
          <a:lstStyle/>
          <a:p>
            <a:fld id="{C84F76B6-6155-42AC-B024-73025507AB5D}" type="slidenum">
              <a:rPr lang="ru-RU" smtClean="0"/>
              <a:t>4</a:t>
            </a:fld>
            <a:endParaRPr lang="ru-RU" dirty="0"/>
          </a:p>
        </p:txBody>
      </p:sp>
      <p:pic>
        <p:nvPicPr>
          <p:cNvPr id="6" name="Рисунок 5">
            <a:extLst>
              <a:ext uri="{FF2B5EF4-FFF2-40B4-BE49-F238E27FC236}">
                <a16:creationId xmlns:a16="http://schemas.microsoft.com/office/drawing/2014/main" id="{0E1CD134-5842-4283-84A3-EBDE25445506}"/>
              </a:ext>
            </a:extLst>
          </p:cNvPr>
          <p:cNvPicPr>
            <a:picLocks noChangeAspect="1"/>
          </p:cNvPicPr>
          <p:nvPr/>
        </p:nvPicPr>
        <p:blipFill>
          <a:blip r:embed="rId2"/>
          <a:stretch>
            <a:fillRect/>
          </a:stretch>
        </p:blipFill>
        <p:spPr>
          <a:xfrm>
            <a:off x="127916" y="4617123"/>
            <a:ext cx="5744377" cy="1867161"/>
          </a:xfrm>
          <a:prstGeom prst="rect">
            <a:avLst/>
          </a:prstGeom>
        </p:spPr>
      </p:pic>
      <p:sp>
        <p:nvSpPr>
          <p:cNvPr id="7" name="TextBox 6">
            <a:extLst>
              <a:ext uri="{FF2B5EF4-FFF2-40B4-BE49-F238E27FC236}">
                <a16:creationId xmlns:a16="http://schemas.microsoft.com/office/drawing/2014/main" id="{3644D7C8-5CEC-4542-8992-6C92EE372F32}"/>
              </a:ext>
            </a:extLst>
          </p:cNvPr>
          <p:cNvSpPr txBox="1"/>
          <p:nvPr/>
        </p:nvSpPr>
        <p:spPr>
          <a:xfrm>
            <a:off x="127917" y="1040557"/>
            <a:ext cx="8888165" cy="3447098"/>
          </a:xfrm>
          <a:prstGeom prst="rect">
            <a:avLst/>
          </a:prstGeom>
          <a:noFill/>
        </p:spPr>
        <p:txBody>
          <a:bodyPr wrap="square" rtlCol="0">
            <a:spAutoFit/>
          </a:bodyPr>
          <a:lstStyle/>
          <a:p>
            <a:r>
              <a:rPr lang="ru-RU" dirty="0"/>
              <a:t>Понимания предпринимательства («угадать будущее, чтобы в него вложиться»):</a:t>
            </a:r>
          </a:p>
          <a:p>
            <a:pPr marL="285750" indent="-285750">
              <a:buFont typeface="Arial" panose="020B0604020202020204" pitchFamily="34" charset="0"/>
              <a:buChar char="•"/>
            </a:pPr>
            <a:r>
              <a:rPr lang="ru-RU" sz="1400" dirty="0"/>
              <a:t>Механистическое: предпринимательство это деятельность/практика, выполняемая ролью. Законы рынка, а не психологии. </a:t>
            </a:r>
            <a:r>
              <a:rPr lang="en-US" sz="1400" dirty="0"/>
              <a:t>[</a:t>
            </a:r>
            <a:r>
              <a:rPr lang="ru-RU" sz="1400" dirty="0"/>
              <a:t>редко встречаемое, требует особого внимания и обсуждения</a:t>
            </a:r>
            <a:r>
              <a:rPr lang="en-US" sz="1400" dirty="0"/>
              <a:t>]</a:t>
            </a:r>
            <a:endParaRPr lang="ru-RU" sz="1400" dirty="0"/>
          </a:p>
          <a:p>
            <a:pPr marL="285750" indent="-285750">
              <a:buFont typeface="Arial" panose="020B0604020202020204" pitchFamily="34" charset="0"/>
              <a:buChar char="•"/>
            </a:pPr>
            <a:r>
              <a:rPr lang="ru-RU" sz="1400" dirty="0"/>
              <a:t>Психологическое: предпринимательство – это настрой души. Законы психологии, а не рынка. </a:t>
            </a:r>
            <a:r>
              <a:rPr lang="en-US" sz="1400" dirty="0"/>
              <a:t>[</a:t>
            </a:r>
            <a:r>
              <a:rPr lang="ru-RU" sz="1400" dirty="0"/>
              <a:t>общераспространённое, «все знают»</a:t>
            </a:r>
            <a:r>
              <a:rPr lang="en-US" sz="1400" dirty="0"/>
              <a:t>]</a:t>
            </a:r>
            <a:endParaRPr lang="ru-RU" sz="1400" dirty="0"/>
          </a:p>
          <a:p>
            <a:pPr marL="285750" indent="-285750">
              <a:buFont typeface="Arial" panose="020B0604020202020204" pitchFamily="34" charset="0"/>
              <a:buChar char="•"/>
            </a:pPr>
            <a:endParaRPr lang="ru-RU" dirty="0"/>
          </a:p>
          <a:p>
            <a:r>
              <a:rPr lang="ru-RU" dirty="0"/>
              <a:t>Эти понимания не противоречат друг другу. Предпринимательство – это а) деятельность б) личностей. Как и с любыми другими ролями: качество игры зависит и от а) роли/практики, и от б) особенностей личности/психологии.</a:t>
            </a:r>
          </a:p>
          <a:p>
            <a:endParaRPr lang="ru-RU" dirty="0"/>
          </a:p>
          <a:p>
            <a:r>
              <a:rPr lang="ru-RU" dirty="0"/>
              <a:t>Из психологии самое главное в предпринимателе: принятие риска.</a:t>
            </a:r>
            <a:br>
              <a:rPr lang="ru-RU" dirty="0"/>
            </a:br>
            <a:r>
              <a:rPr lang="ru-RU" b="1" dirty="0"/>
              <a:t>Из механистического понимания: комитеты вредят для принятия риска! Колхоз риска не приемлет!</a:t>
            </a:r>
          </a:p>
        </p:txBody>
      </p:sp>
    </p:spTree>
    <p:extLst>
      <p:ext uri="{BB962C8B-B14F-4D97-AF65-F5344CB8AC3E}">
        <p14:creationId xmlns:p14="http://schemas.microsoft.com/office/powerpoint/2010/main" val="174316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0B1592-DBE3-4A1F-9ACD-E4B7B7D182BF}"/>
              </a:ext>
            </a:extLst>
          </p:cNvPr>
          <p:cNvSpPr>
            <a:spLocks noGrp="1"/>
          </p:cNvSpPr>
          <p:nvPr>
            <p:ph type="title"/>
          </p:nvPr>
        </p:nvSpPr>
        <p:spPr>
          <a:xfrm>
            <a:off x="0" y="1"/>
            <a:ext cx="9144000" cy="357524"/>
          </a:xfrm>
        </p:spPr>
        <p:txBody>
          <a:bodyPr>
            <a:noAutofit/>
          </a:bodyPr>
          <a:lstStyle/>
          <a:p>
            <a:pPr algn="ctr"/>
            <a:r>
              <a:rPr lang="ru-RU" sz="2800" b="1" dirty="0">
                <a:latin typeface="+mn-lt"/>
              </a:rPr>
              <a:t>Предпринимательский прогноз/риск: </a:t>
            </a:r>
            <a:r>
              <a:rPr lang="en-US" sz="2800" b="1" dirty="0">
                <a:latin typeface="+mn-lt"/>
              </a:rPr>
              <a:t>Jensen Huang</a:t>
            </a:r>
            <a:endParaRPr lang="ru-RU" sz="2800" b="1" dirty="0">
              <a:latin typeface="+mn-lt"/>
            </a:endParaRPr>
          </a:p>
        </p:txBody>
      </p:sp>
      <p:sp>
        <p:nvSpPr>
          <p:cNvPr id="3" name="Объект 2">
            <a:extLst>
              <a:ext uri="{FF2B5EF4-FFF2-40B4-BE49-F238E27FC236}">
                <a16:creationId xmlns:a16="http://schemas.microsoft.com/office/drawing/2014/main" id="{D3CCD5A2-C8DE-4BD3-94D7-33692AC8F2F5}"/>
              </a:ext>
            </a:extLst>
          </p:cNvPr>
          <p:cNvSpPr>
            <a:spLocks noGrp="1"/>
          </p:cNvSpPr>
          <p:nvPr>
            <p:ph idx="1"/>
          </p:nvPr>
        </p:nvSpPr>
        <p:spPr>
          <a:xfrm>
            <a:off x="228600" y="567028"/>
            <a:ext cx="6229350" cy="6290971"/>
          </a:xfrm>
        </p:spPr>
        <p:txBody>
          <a:bodyPr>
            <a:normAutofit fontScale="47500" lnSpcReduction="20000"/>
          </a:bodyPr>
          <a:lstStyle/>
          <a:p>
            <a:r>
              <a:rPr lang="en-US" dirty="0"/>
              <a:t>30 years ago, my investors asked me how big the 3D graphics was going to be. I told them I didn’t know. However, my intuition was that the killer app would be video games, and the PC would become — at the time the PC didn’t even have sound. You didn’t have LCDs. There was no CD-ROM. There was no internet. I said, “The PC is going to become a consumer product. It’s very likely that the new application that will be made possible, that wasn’t possible before, is going to be a consumer product like video games.” They said, “How big is that market going to be?” I said, “I think every human is going to be a gamer.” I said that about 30 years ago. I’m working toward being right. It’s surely happening.</a:t>
            </a:r>
          </a:p>
          <a:p>
            <a:r>
              <a:rPr lang="en-US" dirty="0"/>
              <a:t>Ten years ago someone asked me, “Why are you doing all this stuff in deep learning? Who cares about detecting cats?” But it’s not about detecting cats. At the time I was trying to detect red Ferraris, as well. It did it fairly well. But anyway, it wasn’t about detecting things. This was a fundamentally new way of developing software. By developing software this way, using networks that are deep, which allows you to capture very high dimensionality, it’s the universal function approximator. If you gave me that, I could use it to predict Newton’s law. I could use it to predict anything you wanted to predict, given enough data. We invested tens of billions behind that intuition, and I think that intuition has proven right.</a:t>
            </a:r>
          </a:p>
          <a:p>
            <a:r>
              <a:rPr lang="en-US" b="1" dirty="0"/>
              <a:t>I believe that there’s a new scale of computer that needs to be built, that needs to learn from basically Earth-scale amounts of data.</a:t>
            </a:r>
            <a:r>
              <a:rPr lang="en-US" dirty="0"/>
              <a:t> You’ll have sensors that will be connected to everywhere on the planet, and we’ll use them to predict climate, to create a digital twin of Earth. It’ll be able to predict weather everywhere, anywhere, down to a square meter, because it’s learned the physics and all the geometry of the Earth. It’s learned all of these algorithms. We could do that for natural language understanding, which is extremely complex and changing all the time. The thing people don’t realize about language is it’s evolving continuously. Therefore, whatever AI model you use to understand language is obsolete tomorrow, because of decay, what people call model drift. You’re continuously learning and drifting, if you will, with society.</a:t>
            </a:r>
          </a:p>
          <a:p>
            <a:r>
              <a:rPr lang="en-US" dirty="0"/>
              <a:t>There’s some very large data-driven science that needs to be done. How many people need language models? Language is thought. Thought is humanity’s ultimate technology. There are so many different versions of it, different cultures and languages and technology domains. How people talk in retail, in fashion, in insurance, in financial services, in law, in the chip industry, in the software industry. They’re all different. We have to train and adapt models for every one of those. How many versions of those? Let’s see. Take 70 languages, multiply by 100 industries that need to use giant systems to train on data forever. That’s maybe an intuition, just to give a sense of my intuition about it. </a:t>
            </a:r>
            <a:r>
              <a:rPr lang="en-US" b="1" dirty="0"/>
              <a:t>My sense is that it will be a very large new market, just as GPUs were once a zero billion dollar market. That’s Nvidia’s style. We tend to go after zero billion dollar markets, because that’s how we make a contribution to the industry. That’s how we invent the future.</a:t>
            </a:r>
          </a:p>
        </p:txBody>
      </p:sp>
      <p:sp>
        <p:nvSpPr>
          <p:cNvPr id="4" name="Номер слайда 3">
            <a:extLst>
              <a:ext uri="{FF2B5EF4-FFF2-40B4-BE49-F238E27FC236}">
                <a16:creationId xmlns:a16="http://schemas.microsoft.com/office/drawing/2014/main" id="{DC303E9F-EFC1-40F1-9BDC-CFB770A0D8C0}"/>
              </a:ext>
            </a:extLst>
          </p:cNvPr>
          <p:cNvSpPr>
            <a:spLocks noGrp="1"/>
          </p:cNvSpPr>
          <p:nvPr>
            <p:ph type="sldNum" sz="quarter" idx="12"/>
          </p:nvPr>
        </p:nvSpPr>
        <p:spPr/>
        <p:txBody>
          <a:bodyPr/>
          <a:lstStyle/>
          <a:p>
            <a:fld id="{C84F76B6-6155-42AC-B024-73025507AB5D}" type="slidenum">
              <a:rPr lang="ru-RU" smtClean="0"/>
              <a:t>5</a:t>
            </a:fld>
            <a:endParaRPr lang="ru-RU"/>
          </a:p>
        </p:txBody>
      </p:sp>
      <p:sp>
        <p:nvSpPr>
          <p:cNvPr id="6" name="TextBox 5">
            <a:extLst>
              <a:ext uri="{FF2B5EF4-FFF2-40B4-BE49-F238E27FC236}">
                <a16:creationId xmlns:a16="http://schemas.microsoft.com/office/drawing/2014/main" id="{5DA4A67F-BA36-437E-9B36-89509F6EB68B}"/>
              </a:ext>
            </a:extLst>
          </p:cNvPr>
          <p:cNvSpPr txBox="1"/>
          <p:nvPr/>
        </p:nvSpPr>
        <p:spPr>
          <a:xfrm>
            <a:off x="1617588" y="357524"/>
            <a:ext cx="6229350" cy="230832"/>
          </a:xfrm>
          <a:prstGeom prst="rect">
            <a:avLst/>
          </a:prstGeom>
          <a:noFill/>
        </p:spPr>
        <p:txBody>
          <a:bodyPr wrap="square">
            <a:spAutoFit/>
          </a:bodyPr>
          <a:lstStyle/>
          <a:p>
            <a:r>
              <a:rPr lang="en-US" sz="900" dirty="0"/>
              <a:t>https://venturebeat.com/2021/04/17/jensen-huang-interview-from-the-grace-cpu-to-engineers-metaverse-of-the-omniverse/</a:t>
            </a:r>
            <a:endParaRPr lang="ru-RU" sz="900" dirty="0"/>
          </a:p>
        </p:txBody>
      </p:sp>
      <p:pic>
        <p:nvPicPr>
          <p:cNvPr id="7" name="Рисунок 6">
            <a:extLst>
              <a:ext uri="{FF2B5EF4-FFF2-40B4-BE49-F238E27FC236}">
                <a16:creationId xmlns:a16="http://schemas.microsoft.com/office/drawing/2014/main" id="{485FD55F-ECD5-41F4-99CD-1F702ED76763}"/>
              </a:ext>
            </a:extLst>
          </p:cNvPr>
          <p:cNvPicPr>
            <a:picLocks noChangeAspect="1"/>
          </p:cNvPicPr>
          <p:nvPr/>
        </p:nvPicPr>
        <p:blipFill rotWithShape="1">
          <a:blip r:embed="rId2"/>
          <a:srcRect l="702" t="418" r="21283" b="2926"/>
          <a:stretch/>
        </p:blipFill>
        <p:spPr>
          <a:xfrm>
            <a:off x="6549877" y="749591"/>
            <a:ext cx="2594123" cy="2052637"/>
          </a:xfrm>
          <a:prstGeom prst="rect">
            <a:avLst/>
          </a:prstGeom>
        </p:spPr>
      </p:pic>
    </p:spTree>
    <p:extLst>
      <p:ext uri="{BB962C8B-B14F-4D97-AF65-F5344CB8AC3E}">
        <p14:creationId xmlns:p14="http://schemas.microsoft.com/office/powerpoint/2010/main" val="356514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744BE0-C940-4CD1-9B0A-0BB03767F6DC}"/>
              </a:ext>
            </a:extLst>
          </p:cNvPr>
          <p:cNvSpPr>
            <a:spLocks noGrp="1"/>
          </p:cNvSpPr>
          <p:nvPr>
            <p:ph type="title"/>
          </p:nvPr>
        </p:nvSpPr>
        <p:spPr>
          <a:xfrm>
            <a:off x="3872" y="-702"/>
            <a:ext cx="9140127" cy="1132651"/>
          </a:xfrm>
        </p:spPr>
        <p:txBody>
          <a:bodyPr>
            <a:noAutofit/>
          </a:bodyPr>
          <a:lstStyle/>
          <a:p>
            <a:r>
              <a:rPr lang="ru-RU" sz="2800" b="1" dirty="0">
                <a:latin typeface="+mn-lt"/>
              </a:rPr>
              <a:t>Как стать большим: </a:t>
            </a:r>
            <a:br>
              <a:rPr lang="ru-RU" sz="2800" b="1" dirty="0">
                <a:latin typeface="+mn-lt"/>
              </a:rPr>
            </a:br>
            <a:r>
              <a:rPr lang="ru-RU" sz="2400" b="1" dirty="0">
                <a:latin typeface="+mn-lt"/>
              </a:rPr>
              <a:t>1. Прихватывать системные уровни целевой системы </a:t>
            </a:r>
            <a:r>
              <a:rPr lang="en-US" sz="2400" b="1" dirty="0">
                <a:latin typeface="+mn-lt"/>
              </a:rPr>
              <a:t>(NVIDIA)</a:t>
            </a:r>
            <a:br>
              <a:rPr lang="ru-RU" sz="2400" b="1" dirty="0">
                <a:latin typeface="+mn-lt"/>
              </a:rPr>
            </a:br>
            <a:r>
              <a:rPr lang="ru-RU" sz="2400" b="1" dirty="0">
                <a:latin typeface="+mn-lt"/>
              </a:rPr>
              <a:t>2. Прихватывать звенья цепочки обеспечения (</a:t>
            </a:r>
            <a:r>
              <a:rPr lang="en-US" sz="2400" b="1" dirty="0">
                <a:latin typeface="+mn-lt"/>
              </a:rPr>
              <a:t>SpaceX</a:t>
            </a:r>
            <a:r>
              <a:rPr lang="ru-RU" sz="2400" b="1" dirty="0">
                <a:latin typeface="+mn-lt"/>
              </a:rPr>
              <a:t>, </a:t>
            </a:r>
            <a:r>
              <a:rPr lang="en-US" sz="2400" b="1" dirty="0">
                <a:latin typeface="+mn-lt"/>
              </a:rPr>
              <a:t>Tesla)</a:t>
            </a:r>
            <a:endParaRPr lang="ru-RU" sz="2800" b="1" dirty="0">
              <a:latin typeface="+mn-lt"/>
            </a:endParaRPr>
          </a:p>
        </p:txBody>
      </p:sp>
      <p:sp>
        <p:nvSpPr>
          <p:cNvPr id="4" name="Номер слайда 3">
            <a:extLst>
              <a:ext uri="{FF2B5EF4-FFF2-40B4-BE49-F238E27FC236}">
                <a16:creationId xmlns:a16="http://schemas.microsoft.com/office/drawing/2014/main" id="{5E8C497D-6C97-4EFD-9F49-69B309A7FB23}"/>
              </a:ext>
            </a:extLst>
          </p:cNvPr>
          <p:cNvSpPr>
            <a:spLocks noGrp="1"/>
          </p:cNvSpPr>
          <p:nvPr>
            <p:ph type="sldNum" sz="quarter" idx="12"/>
          </p:nvPr>
        </p:nvSpPr>
        <p:spPr>
          <a:xfrm>
            <a:off x="6978803" y="6476677"/>
            <a:ext cx="2133600" cy="365125"/>
          </a:xfrm>
        </p:spPr>
        <p:txBody>
          <a:bodyPr/>
          <a:lstStyle/>
          <a:p>
            <a:fld id="{D929108D-64B6-47A6-B06A-257E9C83E91D}" type="slidenum">
              <a:rPr lang="ru-RU" smtClean="0">
                <a:solidFill>
                  <a:prstClr val="black">
                    <a:tint val="75000"/>
                  </a:prstClr>
                </a:solidFill>
              </a:rPr>
              <a:pPr/>
              <a:t>6</a:t>
            </a:fld>
            <a:endParaRPr lang="ru-RU" dirty="0">
              <a:solidFill>
                <a:prstClr val="black">
                  <a:tint val="75000"/>
                </a:prstClr>
              </a:solidFill>
            </a:endParaRPr>
          </a:p>
        </p:txBody>
      </p:sp>
      <p:sp>
        <p:nvSpPr>
          <p:cNvPr id="5" name="Овал 4">
            <a:extLst>
              <a:ext uri="{FF2B5EF4-FFF2-40B4-BE49-F238E27FC236}">
                <a16:creationId xmlns:a16="http://schemas.microsoft.com/office/drawing/2014/main" id="{CFCFB2BC-E766-4F97-883D-B25BC339B1F7}"/>
              </a:ext>
            </a:extLst>
          </p:cNvPr>
          <p:cNvSpPr/>
          <p:nvPr/>
        </p:nvSpPr>
        <p:spPr>
          <a:xfrm>
            <a:off x="1050718" y="2364837"/>
            <a:ext cx="921006" cy="83688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83C403A7-4E90-4F74-8F33-879C730DFAA9}"/>
              </a:ext>
            </a:extLst>
          </p:cNvPr>
          <p:cNvSpPr/>
          <p:nvPr/>
        </p:nvSpPr>
        <p:spPr>
          <a:xfrm>
            <a:off x="345499" y="3042511"/>
            <a:ext cx="275377" cy="252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EED5BE77-18CB-47F8-ACEF-FF474D6540E4}"/>
              </a:ext>
            </a:extLst>
          </p:cNvPr>
          <p:cNvSpPr/>
          <p:nvPr/>
        </p:nvSpPr>
        <p:spPr>
          <a:xfrm>
            <a:off x="722884" y="2998376"/>
            <a:ext cx="256774" cy="252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Овал 7">
            <a:extLst>
              <a:ext uri="{FF2B5EF4-FFF2-40B4-BE49-F238E27FC236}">
                <a16:creationId xmlns:a16="http://schemas.microsoft.com/office/drawing/2014/main" id="{34C8022C-9C04-4768-9DD4-884B5A23BED3}"/>
              </a:ext>
            </a:extLst>
          </p:cNvPr>
          <p:cNvSpPr/>
          <p:nvPr/>
        </p:nvSpPr>
        <p:spPr>
          <a:xfrm>
            <a:off x="580879" y="3267195"/>
            <a:ext cx="256774" cy="252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a:extLst>
              <a:ext uri="{FF2B5EF4-FFF2-40B4-BE49-F238E27FC236}">
                <a16:creationId xmlns:a16="http://schemas.microsoft.com/office/drawing/2014/main" id="{6BC5E167-3A3A-4902-AA23-57F903EC2F66}"/>
              </a:ext>
            </a:extLst>
          </p:cNvPr>
          <p:cNvSpPr/>
          <p:nvPr/>
        </p:nvSpPr>
        <p:spPr>
          <a:xfrm>
            <a:off x="1532012" y="2511306"/>
            <a:ext cx="256774" cy="252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EA553C95-CF72-4007-B89C-5E43F30D8987}"/>
              </a:ext>
            </a:extLst>
          </p:cNvPr>
          <p:cNvSpPr/>
          <p:nvPr/>
        </p:nvSpPr>
        <p:spPr>
          <a:xfrm>
            <a:off x="1227947" y="2563120"/>
            <a:ext cx="256774" cy="252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544EA7BE-EF64-4845-B446-18681225C59A}"/>
              </a:ext>
            </a:extLst>
          </p:cNvPr>
          <p:cNvSpPr/>
          <p:nvPr/>
        </p:nvSpPr>
        <p:spPr>
          <a:xfrm>
            <a:off x="1457825" y="2863310"/>
            <a:ext cx="256774" cy="252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a:extLst>
              <a:ext uri="{FF2B5EF4-FFF2-40B4-BE49-F238E27FC236}">
                <a16:creationId xmlns:a16="http://schemas.microsoft.com/office/drawing/2014/main" id="{E1AC33B2-C6FA-4D84-83C0-112582FDF761}"/>
              </a:ext>
            </a:extLst>
          </p:cNvPr>
          <p:cNvSpPr/>
          <p:nvPr/>
        </p:nvSpPr>
        <p:spPr>
          <a:xfrm>
            <a:off x="1204019" y="3623179"/>
            <a:ext cx="258719" cy="259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a:extLst>
              <a:ext uri="{FF2B5EF4-FFF2-40B4-BE49-F238E27FC236}">
                <a16:creationId xmlns:a16="http://schemas.microsoft.com/office/drawing/2014/main" id="{F7374D54-4F9C-4553-8088-3B09E0B7DBF0}"/>
              </a:ext>
            </a:extLst>
          </p:cNvPr>
          <p:cNvSpPr/>
          <p:nvPr/>
        </p:nvSpPr>
        <p:spPr>
          <a:xfrm>
            <a:off x="1555380" y="3444991"/>
            <a:ext cx="256774" cy="252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a:extLst>
              <a:ext uri="{FF2B5EF4-FFF2-40B4-BE49-F238E27FC236}">
                <a16:creationId xmlns:a16="http://schemas.microsoft.com/office/drawing/2014/main" id="{396970F2-5B7F-4352-BFD3-10A187320124}"/>
              </a:ext>
            </a:extLst>
          </p:cNvPr>
          <p:cNvSpPr/>
          <p:nvPr/>
        </p:nvSpPr>
        <p:spPr>
          <a:xfrm>
            <a:off x="293042" y="2705709"/>
            <a:ext cx="768864" cy="863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14">
            <a:extLst>
              <a:ext uri="{FF2B5EF4-FFF2-40B4-BE49-F238E27FC236}">
                <a16:creationId xmlns:a16="http://schemas.microsoft.com/office/drawing/2014/main" id="{1277A215-8481-4F7E-8116-96038138B301}"/>
              </a:ext>
            </a:extLst>
          </p:cNvPr>
          <p:cNvSpPr/>
          <p:nvPr/>
        </p:nvSpPr>
        <p:spPr>
          <a:xfrm>
            <a:off x="512311" y="2764237"/>
            <a:ext cx="256774" cy="2574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5">
            <a:extLst>
              <a:ext uri="{FF2B5EF4-FFF2-40B4-BE49-F238E27FC236}">
                <a16:creationId xmlns:a16="http://schemas.microsoft.com/office/drawing/2014/main" id="{48B1FFEB-6DE2-4962-A23D-0846C62B5700}"/>
              </a:ext>
            </a:extLst>
          </p:cNvPr>
          <p:cNvSpPr/>
          <p:nvPr/>
        </p:nvSpPr>
        <p:spPr>
          <a:xfrm>
            <a:off x="1111172" y="3314551"/>
            <a:ext cx="817496" cy="7514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Овал 16">
            <a:extLst>
              <a:ext uri="{FF2B5EF4-FFF2-40B4-BE49-F238E27FC236}">
                <a16:creationId xmlns:a16="http://schemas.microsoft.com/office/drawing/2014/main" id="{A4C3C8C0-7FDD-45A7-983F-8563A847C14E}"/>
              </a:ext>
            </a:extLst>
          </p:cNvPr>
          <p:cNvSpPr/>
          <p:nvPr/>
        </p:nvSpPr>
        <p:spPr>
          <a:xfrm>
            <a:off x="139164" y="2131516"/>
            <a:ext cx="2148718" cy="21470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Улыбающееся лицо 17">
            <a:extLst>
              <a:ext uri="{FF2B5EF4-FFF2-40B4-BE49-F238E27FC236}">
                <a16:creationId xmlns:a16="http://schemas.microsoft.com/office/drawing/2014/main" id="{60DF930D-4A54-4586-A4CA-769F803FD2B7}"/>
              </a:ext>
            </a:extLst>
          </p:cNvPr>
          <p:cNvSpPr/>
          <p:nvPr/>
        </p:nvSpPr>
        <p:spPr>
          <a:xfrm>
            <a:off x="3810663" y="1372332"/>
            <a:ext cx="717802" cy="5779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Улыбающееся лицо 18">
            <a:extLst>
              <a:ext uri="{FF2B5EF4-FFF2-40B4-BE49-F238E27FC236}">
                <a16:creationId xmlns:a16="http://schemas.microsoft.com/office/drawing/2014/main" id="{15C4A926-7D78-4C61-BC5B-0ED3C0F59E1A}"/>
              </a:ext>
            </a:extLst>
          </p:cNvPr>
          <p:cNvSpPr/>
          <p:nvPr/>
        </p:nvSpPr>
        <p:spPr>
          <a:xfrm>
            <a:off x="4755689" y="4089058"/>
            <a:ext cx="492003" cy="53763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Улыбающееся лицо 19">
            <a:extLst>
              <a:ext uri="{FF2B5EF4-FFF2-40B4-BE49-F238E27FC236}">
                <a16:creationId xmlns:a16="http://schemas.microsoft.com/office/drawing/2014/main" id="{292A9156-F1A0-4A54-88C5-644BCE37D456}"/>
              </a:ext>
            </a:extLst>
          </p:cNvPr>
          <p:cNvSpPr/>
          <p:nvPr/>
        </p:nvSpPr>
        <p:spPr>
          <a:xfrm>
            <a:off x="4225978" y="5418943"/>
            <a:ext cx="717802" cy="5779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Улыбающееся лицо 21">
            <a:extLst>
              <a:ext uri="{FF2B5EF4-FFF2-40B4-BE49-F238E27FC236}">
                <a16:creationId xmlns:a16="http://schemas.microsoft.com/office/drawing/2014/main" id="{C5BDA308-162A-40A1-AE8F-5C4C7E7884FF}"/>
              </a:ext>
            </a:extLst>
          </p:cNvPr>
          <p:cNvSpPr/>
          <p:nvPr/>
        </p:nvSpPr>
        <p:spPr>
          <a:xfrm>
            <a:off x="5175707" y="2744824"/>
            <a:ext cx="717802" cy="5779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Улыбающееся лицо 22">
            <a:extLst>
              <a:ext uri="{FF2B5EF4-FFF2-40B4-BE49-F238E27FC236}">
                <a16:creationId xmlns:a16="http://schemas.microsoft.com/office/drawing/2014/main" id="{ADF39918-54F2-4184-9751-4544F378D6CF}"/>
              </a:ext>
            </a:extLst>
          </p:cNvPr>
          <p:cNvSpPr/>
          <p:nvPr/>
        </p:nvSpPr>
        <p:spPr>
          <a:xfrm>
            <a:off x="4632779" y="1518733"/>
            <a:ext cx="717802" cy="5779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1" name="Прямая со стрелкой 24">
            <a:extLst>
              <a:ext uri="{FF2B5EF4-FFF2-40B4-BE49-F238E27FC236}">
                <a16:creationId xmlns:a16="http://schemas.microsoft.com/office/drawing/2014/main" id="{42CFBEDF-B962-4800-8C54-3AF93ECD95DE}"/>
              </a:ext>
            </a:extLst>
          </p:cNvPr>
          <p:cNvCxnSpPr>
            <a:cxnSpLocks/>
            <a:stCxn id="71" idx="4"/>
            <a:endCxn id="55" idx="0"/>
          </p:cNvCxnSpPr>
          <p:nvPr/>
        </p:nvCxnSpPr>
        <p:spPr>
          <a:xfrm rot="5400000">
            <a:off x="7536090" y="3647776"/>
            <a:ext cx="864070" cy="125781"/>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24">
            <a:extLst>
              <a:ext uri="{FF2B5EF4-FFF2-40B4-BE49-F238E27FC236}">
                <a16:creationId xmlns:a16="http://schemas.microsoft.com/office/drawing/2014/main" id="{DA065000-BAE8-44DE-B039-D64294FA3C87}"/>
              </a:ext>
            </a:extLst>
          </p:cNvPr>
          <p:cNvCxnSpPr>
            <a:cxnSpLocks/>
            <a:stCxn id="52" idx="1"/>
            <a:endCxn id="5" idx="5"/>
          </p:cNvCxnSpPr>
          <p:nvPr/>
        </p:nvCxnSpPr>
        <p:spPr>
          <a:xfrm rot="16200000" flipV="1">
            <a:off x="2266564" y="2649449"/>
            <a:ext cx="1244111" cy="2103545"/>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24">
            <a:extLst>
              <a:ext uri="{FF2B5EF4-FFF2-40B4-BE49-F238E27FC236}">
                <a16:creationId xmlns:a16="http://schemas.microsoft.com/office/drawing/2014/main" id="{9193612F-BBF0-4F75-B49E-3C06BC182076}"/>
              </a:ext>
            </a:extLst>
          </p:cNvPr>
          <p:cNvCxnSpPr>
            <a:cxnSpLocks/>
            <a:stCxn id="47" idx="2"/>
            <a:endCxn id="17" idx="0"/>
          </p:cNvCxnSpPr>
          <p:nvPr/>
        </p:nvCxnSpPr>
        <p:spPr>
          <a:xfrm rot="10800000" flipV="1">
            <a:off x="1213523" y="1858352"/>
            <a:ext cx="2388512" cy="27316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24">
            <a:extLst>
              <a:ext uri="{FF2B5EF4-FFF2-40B4-BE49-F238E27FC236}">
                <a16:creationId xmlns:a16="http://schemas.microsoft.com/office/drawing/2014/main" id="{1905368C-5069-4899-AE65-81884AB72E1D}"/>
              </a:ext>
            </a:extLst>
          </p:cNvPr>
          <p:cNvCxnSpPr>
            <a:cxnSpLocks/>
            <a:stCxn id="34" idx="2"/>
            <a:endCxn id="9" idx="6"/>
          </p:cNvCxnSpPr>
          <p:nvPr/>
        </p:nvCxnSpPr>
        <p:spPr>
          <a:xfrm rot="10800000">
            <a:off x="1788787" y="2637680"/>
            <a:ext cx="3234763" cy="42945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Овал 46">
            <a:extLst>
              <a:ext uri="{FF2B5EF4-FFF2-40B4-BE49-F238E27FC236}">
                <a16:creationId xmlns:a16="http://schemas.microsoft.com/office/drawing/2014/main" id="{A6B20ADC-FFA2-4FA8-8398-FF5CD45397DB}"/>
              </a:ext>
            </a:extLst>
          </p:cNvPr>
          <p:cNvSpPr/>
          <p:nvPr/>
        </p:nvSpPr>
        <p:spPr>
          <a:xfrm>
            <a:off x="3602035" y="1108320"/>
            <a:ext cx="1852861" cy="1500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Овал 51">
            <a:extLst>
              <a:ext uri="{FF2B5EF4-FFF2-40B4-BE49-F238E27FC236}">
                <a16:creationId xmlns:a16="http://schemas.microsoft.com/office/drawing/2014/main" id="{F57F2E31-02A8-4244-9807-371DA6BBD1ED}"/>
              </a:ext>
            </a:extLst>
          </p:cNvPr>
          <p:cNvSpPr/>
          <p:nvPr/>
        </p:nvSpPr>
        <p:spPr>
          <a:xfrm>
            <a:off x="3534441" y="4004106"/>
            <a:ext cx="2771998" cy="21794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TextBox 52">
            <a:extLst>
              <a:ext uri="{FF2B5EF4-FFF2-40B4-BE49-F238E27FC236}">
                <a16:creationId xmlns:a16="http://schemas.microsoft.com/office/drawing/2014/main" id="{788C52F4-A150-4801-9336-7536CE712D4E}"/>
              </a:ext>
            </a:extLst>
          </p:cNvPr>
          <p:cNvSpPr txBox="1"/>
          <p:nvPr/>
        </p:nvSpPr>
        <p:spPr>
          <a:xfrm>
            <a:off x="721346" y="6212466"/>
            <a:ext cx="1506328" cy="646331"/>
          </a:xfrm>
          <a:prstGeom prst="rect">
            <a:avLst/>
          </a:prstGeom>
          <a:noFill/>
        </p:spPr>
        <p:txBody>
          <a:bodyPr wrap="square" rtlCol="0">
            <a:spAutoFit/>
          </a:bodyPr>
          <a:lstStyle/>
          <a:p>
            <a:r>
              <a:rPr lang="ru-RU" b="1" dirty="0"/>
              <a:t>Окружение</a:t>
            </a:r>
            <a:br>
              <a:rPr lang="ru-RU" b="1" dirty="0"/>
            </a:br>
            <a:r>
              <a:rPr lang="en-US" b="1" dirty="0"/>
              <a:t>run-time</a:t>
            </a:r>
            <a:endParaRPr lang="ru-RU" b="1" dirty="0"/>
          </a:p>
        </p:txBody>
      </p:sp>
      <p:sp>
        <p:nvSpPr>
          <p:cNvPr id="54" name="TextBox 53">
            <a:extLst>
              <a:ext uri="{FF2B5EF4-FFF2-40B4-BE49-F238E27FC236}">
                <a16:creationId xmlns:a16="http://schemas.microsoft.com/office/drawing/2014/main" id="{6B7B3EF5-994C-41A0-B256-6A29B56D45FF}"/>
              </a:ext>
            </a:extLst>
          </p:cNvPr>
          <p:cNvSpPr txBox="1"/>
          <p:nvPr/>
        </p:nvSpPr>
        <p:spPr>
          <a:xfrm>
            <a:off x="4225978" y="6212466"/>
            <a:ext cx="2457837" cy="646331"/>
          </a:xfrm>
          <a:prstGeom prst="rect">
            <a:avLst/>
          </a:prstGeom>
          <a:noFill/>
        </p:spPr>
        <p:txBody>
          <a:bodyPr wrap="square" rtlCol="0">
            <a:spAutoFit/>
          </a:bodyPr>
          <a:lstStyle/>
          <a:p>
            <a:r>
              <a:rPr lang="ru-RU" b="1" dirty="0"/>
              <a:t>обеспечение ЖЦ</a:t>
            </a:r>
            <a:br>
              <a:rPr lang="en-US" b="1" dirty="0"/>
            </a:br>
            <a:r>
              <a:rPr lang="en-US" b="1" dirty="0"/>
              <a:t>design-time</a:t>
            </a:r>
            <a:endParaRPr lang="ru-RU" b="1" dirty="0"/>
          </a:p>
        </p:txBody>
      </p:sp>
      <p:sp>
        <p:nvSpPr>
          <p:cNvPr id="57" name="Улыбающееся лицо 56">
            <a:extLst>
              <a:ext uri="{FF2B5EF4-FFF2-40B4-BE49-F238E27FC236}">
                <a16:creationId xmlns:a16="http://schemas.microsoft.com/office/drawing/2014/main" id="{9294AAAB-19B4-4FB8-9CD5-8CFD48E43EB2}"/>
              </a:ext>
            </a:extLst>
          </p:cNvPr>
          <p:cNvSpPr/>
          <p:nvPr/>
        </p:nvSpPr>
        <p:spPr>
          <a:xfrm>
            <a:off x="5567320" y="4973344"/>
            <a:ext cx="467462" cy="48466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422A1B93-3C19-46E7-BCC5-616AFA4BD90C}"/>
              </a:ext>
            </a:extLst>
          </p:cNvPr>
          <p:cNvSpPr/>
          <p:nvPr/>
        </p:nvSpPr>
        <p:spPr>
          <a:xfrm rot="21450874">
            <a:off x="5023063" y="2615608"/>
            <a:ext cx="1032247" cy="8582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6" name="Прямая соединительная линия 25">
            <a:extLst>
              <a:ext uri="{FF2B5EF4-FFF2-40B4-BE49-F238E27FC236}">
                <a16:creationId xmlns:a16="http://schemas.microsoft.com/office/drawing/2014/main" id="{35F75B64-4E1E-4B68-92D0-64497E26368F}"/>
              </a:ext>
            </a:extLst>
          </p:cNvPr>
          <p:cNvCxnSpPr>
            <a:cxnSpLocks/>
          </p:cNvCxnSpPr>
          <p:nvPr/>
        </p:nvCxnSpPr>
        <p:spPr>
          <a:xfrm flipH="1">
            <a:off x="2941086" y="1131949"/>
            <a:ext cx="15897" cy="5606202"/>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0" name="Улыбающееся лицо 49">
            <a:extLst>
              <a:ext uri="{FF2B5EF4-FFF2-40B4-BE49-F238E27FC236}">
                <a16:creationId xmlns:a16="http://schemas.microsoft.com/office/drawing/2014/main" id="{F1BE60FB-F1D4-46F3-9564-051DB338BC7B}"/>
              </a:ext>
            </a:extLst>
          </p:cNvPr>
          <p:cNvSpPr/>
          <p:nvPr/>
        </p:nvSpPr>
        <p:spPr>
          <a:xfrm>
            <a:off x="7419430" y="4301317"/>
            <a:ext cx="717802" cy="5779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Улыбающееся лицо 50">
            <a:extLst>
              <a:ext uri="{FF2B5EF4-FFF2-40B4-BE49-F238E27FC236}">
                <a16:creationId xmlns:a16="http://schemas.microsoft.com/office/drawing/2014/main" id="{4783DDC3-C743-4C4C-9E0F-5DE92975B9FE}"/>
              </a:ext>
            </a:extLst>
          </p:cNvPr>
          <p:cNvSpPr/>
          <p:nvPr/>
        </p:nvSpPr>
        <p:spPr>
          <a:xfrm>
            <a:off x="7946945" y="4893324"/>
            <a:ext cx="717802" cy="5779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Овал 54">
            <a:extLst>
              <a:ext uri="{FF2B5EF4-FFF2-40B4-BE49-F238E27FC236}">
                <a16:creationId xmlns:a16="http://schemas.microsoft.com/office/drawing/2014/main" id="{024A58E6-D6BB-4D3A-B5D8-7DCB7B5F848E}"/>
              </a:ext>
            </a:extLst>
          </p:cNvPr>
          <p:cNvSpPr/>
          <p:nvPr/>
        </p:nvSpPr>
        <p:spPr>
          <a:xfrm>
            <a:off x="6978803" y="4142701"/>
            <a:ext cx="1852861" cy="1500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6" name="Прямая со стрелкой 24">
            <a:extLst>
              <a:ext uri="{FF2B5EF4-FFF2-40B4-BE49-F238E27FC236}">
                <a16:creationId xmlns:a16="http://schemas.microsoft.com/office/drawing/2014/main" id="{6110BB73-50B9-4E97-A05E-457A245168D1}"/>
              </a:ext>
            </a:extLst>
          </p:cNvPr>
          <p:cNvCxnSpPr>
            <a:cxnSpLocks/>
          </p:cNvCxnSpPr>
          <p:nvPr/>
        </p:nvCxnSpPr>
        <p:spPr>
          <a:xfrm rot="10800000" flipV="1">
            <a:off x="6137234" y="4563825"/>
            <a:ext cx="1282196" cy="107894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Овал 65">
            <a:extLst>
              <a:ext uri="{FF2B5EF4-FFF2-40B4-BE49-F238E27FC236}">
                <a16:creationId xmlns:a16="http://schemas.microsoft.com/office/drawing/2014/main" id="{D2CA1DCA-4640-4666-B8BC-F43F7A7789BF}"/>
              </a:ext>
            </a:extLst>
          </p:cNvPr>
          <p:cNvSpPr/>
          <p:nvPr/>
        </p:nvSpPr>
        <p:spPr>
          <a:xfrm>
            <a:off x="4093084" y="2068922"/>
            <a:ext cx="466999" cy="418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Улыбающееся лицо 69">
            <a:extLst>
              <a:ext uri="{FF2B5EF4-FFF2-40B4-BE49-F238E27FC236}">
                <a16:creationId xmlns:a16="http://schemas.microsoft.com/office/drawing/2014/main" id="{8C2BDF88-1D30-467D-B871-038DE3990317}"/>
              </a:ext>
            </a:extLst>
          </p:cNvPr>
          <p:cNvSpPr/>
          <p:nvPr/>
        </p:nvSpPr>
        <p:spPr>
          <a:xfrm>
            <a:off x="7530150" y="2159819"/>
            <a:ext cx="717802" cy="5779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a:extLst>
              <a:ext uri="{FF2B5EF4-FFF2-40B4-BE49-F238E27FC236}">
                <a16:creationId xmlns:a16="http://schemas.microsoft.com/office/drawing/2014/main" id="{2AF9D7DC-2F27-48FF-B15C-C56590A90258}"/>
              </a:ext>
            </a:extLst>
          </p:cNvPr>
          <p:cNvSpPr/>
          <p:nvPr/>
        </p:nvSpPr>
        <p:spPr>
          <a:xfrm rot="21450874">
            <a:off x="7369260" y="2014353"/>
            <a:ext cx="1268658" cy="12648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Овал 75">
            <a:extLst>
              <a:ext uri="{FF2B5EF4-FFF2-40B4-BE49-F238E27FC236}">
                <a16:creationId xmlns:a16="http://schemas.microsoft.com/office/drawing/2014/main" id="{3AA225E8-8F39-4600-A0E7-03AC1BD70E47}"/>
              </a:ext>
            </a:extLst>
          </p:cNvPr>
          <p:cNvSpPr/>
          <p:nvPr/>
        </p:nvSpPr>
        <p:spPr>
          <a:xfrm>
            <a:off x="7918520" y="2758265"/>
            <a:ext cx="466999" cy="418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Овал 76">
            <a:extLst>
              <a:ext uri="{FF2B5EF4-FFF2-40B4-BE49-F238E27FC236}">
                <a16:creationId xmlns:a16="http://schemas.microsoft.com/office/drawing/2014/main" id="{4378DE6E-D446-4C61-8938-744103DA6E20}"/>
              </a:ext>
            </a:extLst>
          </p:cNvPr>
          <p:cNvSpPr/>
          <p:nvPr/>
        </p:nvSpPr>
        <p:spPr>
          <a:xfrm>
            <a:off x="8197748" y="4381104"/>
            <a:ext cx="466999" cy="418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Овал 77">
            <a:extLst>
              <a:ext uri="{FF2B5EF4-FFF2-40B4-BE49-F238E27FC236}">
                <a16:creationId xmlns:a16="http://schemas.microsoft.com/office/drawing/2014/main" id="{B8DB1C70-8EAE-4DD9-9356-75D8230281FC}"/>
              </a:ext>
            </a:extLst>
          </p:cNvPr>
          <p:cNvSpPr/>
          <p:nvPr/>
        </p:nvSpPr>
        <p:spPr>
          <a:xfrm>
            <a:off x="7269389" y="4932606"/>
            <a:ext cx="466999" cy="418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a:extLst>
              <a:ext uri="{FF2B5EF4-FFF2-40B4-BE49-F238E27FC236}">
                <a16:creationId xmlns:a16="http://schemas.microsoft.com/office/drawing/2014/main" id="{A490A477-3463-433F-9E57-0D45482DD187}"/>
              </a:ext>
            </a:extLst>
          </p:cNvPr>
          <p:cNvSpPr/>
          <p:nvPr/>
        </p:nvSpPr>
        <p:spPr>
          <a:xfrm>
            <a:off x="5334052" y="4320287"/>
            <a:ext cx="466999" cy="418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Овал 79">
            <a:extLst>
              <a:ext uri="{FF2B5EF4-FFF2-40B4-BE49-F238E27FC236}">
                <a16:creationId xmlns:a16="http://schemas.microsoft.com/office/drawing/2014/main" id="{E7C080F1-3BDE-4446-99DA-C536BB05FA1C}"/>
              </a:ext>
            </a:extLst>
          </p:cNvPr>
          <p:cNvSpPr/>
          <p:nvPr/>
        </p:nvSpPr>
        <p:spPr>
          <a:xfrm>
            <a:off x="3837656" y="4299021"/>
            <a:ext cx="1011862" cy="982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Овал 80">
            <a:extLst>
              <a:ext uri="{FF2B5EF4-FFF2-40B4-BE49-F238E27FC236}">
                <a16:creationId xmlns:a16="http://schemas.microsoft.com/office/drawing/2014/main" id="{FD760C85-9257-4013-A53E-B0D921347940}"/>
              </a:ext>
            </a:extLst>
          </p:cNvPr>
          <p:cNvSpPr/>
          <p:nvPr/>
        </p:nvSpPr>
        <p:spPr>
          <a:xfrm>
            <a:off x="5057869" y="5251916"/>
            <a:ext cx="466999" cy="418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Улыбающееся лицо 81">
            <a:extLst>
              <a:ext uri="{FF2B5EF4-FFF2-40B4-BE49-F238E27FC236}">
                <a16:creationId xmlns:a16="http://schemas.microsoft.com/office/drawing/2014/main" id="{DCF29044-118D-44DF-AE54-9BFAAC1C23FC}"/>
              </a:ext>
            </a:extLst>
          </p:cNvPr>
          <p:cNvSpPr/>
          <p:nvPr/>
        </p:nvSpPr>
        <p:spPr>
          <a:xfrm>
            <a:off x="4132895" y="4879305"/>
            <a:ext cx="401888" cy="34813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3" name="Улыбающееся лицо 82">
            <a:extLst>
              <a:ext uri="{FF2B5EF4-FFF2-40B4-BE49-F238E27FC236}">
                <a16:creationId xmlns:a16="http://schemas.microsoft.com/office/drawing/2014/main" id="{6ABF9ABA-BE39-435D-A0DA-FB0877A47E46}"/>
              </a:ext>
            </a:extLst>
          </p:cNvPr>
          <p:cNvSpPr/>
          <p:nvPr/>
        </p:nvSpPr>
        <p:spPr>
          <a:xfrm>
            <a:off x="4354513" y="4515894"/>
            <a:ext cx="401888" cy="34813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4" name="Улыбающееся лицо 83">
            <a:extLst>
              <a:ext uri="{FF2B5EF4-FFF2-40B4-BE49-F238E27FC236}">
                <a16:creationId xmlns:a16="http://schemas.microsoft.com/office/drawing/2014/main" id="{DC18A70A-573B-429A-A009-DDF0CB1E6544}"/>
              </a:ext>
            </a:extLst>
          </p:cNvPr>
          <p:cNvSpPr/>
          <p:nvPr/>
        </p:nvSpPr>
        <p:spPr>
          <a:xfrm>
            <a:off x="3890964" y="4500617"/>
            <a:ext cx="401888" cy="348134"/>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0261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7654" y="160618"/>
            <a:ext cx="8417696" cy="653777"/>
          </a:xfrm>
        </p:spPr>
        <p:txBody>
          <a:bodyPr>
            <a:normAutofit fontScale="90000"/>
          </a:bodyPr>
          <a:lstStyle/>
          <a:p>
            <a:r>
              <a:rPr lang="ru-RU" b="1" dirty="0"/>
              <a:t>Как дела у </a:t>
            </a:r>
            <a:r>
              <a:rPr lang="en-US" b="1" dirty="0"/>
              <a:t>NVIDIA</a:t>
            </a:r>
            <a:r>
              <a:rPr lang="ru-RU" b="1" dirty="0"/>
              <a:t>? </a:t>
            </a:r>
            <a:r>
              <a:rPr lang="en-US" b="1" dirty="0"/>
              <a:t>      ? </a:t>
            </a:r>
            <a:r>
              <a:rPr lang="ru-RU" b="1" dirty="0"/>
              <a:t>У</a:t>
            </a:r>
            <a:r>
              <a:rPr lang="en-US" b="1" dirty="0"/>
              <a:t> </a:t>
            </a:r>
            <a:r>
              <a:rPr lang="ru-RU" b="1" dirty="0"/>
              <a:t> </a:t>
            </a:r>
            <a:r>
              <a:rPr lang="en-US" b="1" dirty="0"/>
              <a:t>TESLA          ?</a:t>
            </a:r>
            <a:r>
              <a:rPr lang="ru-RU" b="1" dirty="0"/>
              <a:t> </a:t>
            </a:r>
          </a:p>
        </p:txBody>
      </p:sp>
      <p:sp>
        <p:nvSpPr>
          <p:cNvPr id="4" name="Номер слайда 3"/>
          <p:cNvSpPr>
            <a:spLocks noGrp="1"/>
          </p:cNvSpPr>
          <p:nvPr>
            <p:ph type="sldNum" sz="quarter" idx="12"/>
          </p:nvPr>
        </p:nvSpPr>
        <p:spPr/>
        <p:txBody>
          <a:bodyPr/>
          <a:lstStyle/>
          <a:p>
            <a:fld id="{C84F76B6-6155-42AC-B024-73025507AB5D}" type="slidenum">
              <a:rPr lang="ru-RU" smtClean="0"/>
              <a:t>7</a:t>
            </a:fld>
            <a:endParaRPr lang="ru-RU"/>
          </a:p>
        </p:txBody>
      </p:sp>
      <p:pic>
        <p:nvPicPr>
          <p:cNvPr id="10" name="Рисунок 9"/>
          <p:cNvPicPr>
            <a:picLocks noChangeAspect="1"/>
          </p:cNvPicPr>
          <p:nvPr/>
        </p:nvPicPr>
        <p:blipFill>
          <a:blip r:embed="rId2"/>
          <a:stretch>
            <a:fillRect/>
          </a:stretch>
        </p:blipFill>
        <p:spPr>
          <a:xfrm>
            <a:off x="2443198" y="201207"/>
            <a:ext cx="2351589" cy="534452"/>
          </a:xfrm>
          <a:prstGeom prst="rect">
            <a:avLst/>
          </a:prstGeom>
        </p:spPr>
      </p:pic>
      <p:pic>
        <p:nvPicPr>
          <p:cNvPr id="8" name="Рисунок 7">
            <a:extLst>
              <a:ext uri="{FF2B5EF4-FFF2-40B4-BE49-F238E27FC236}">
                <a16:creationId xmlns:a16="http://schemas.microsoft.com/office/drawing/2014/main" id="{D3F8BCDE-3ACC-4A45-B00C-ED36B89BE058}"/>
              </a:ext>
            </a:extLst>
          </p:cNvPr>
          <p:cNvPicPr>
            <a:picLocks noChangeAspect="1"/>
          </p:cNvPicPr>
          <p:nvPr/>
        </p:nvPicPr>
        <p:blipFill>
          <a:blip r:embed="rId3"/>
          <a:stretch>
            <a:fillRect/>
          </a:stretch>
        </p:blipFill>
        <p:spPr>
          <a:xfrm>
            <a:off x="0" y="814395"/>
            <a:ext cx="9144000" cy="2855231"/>
          </a:xfrm>
          <a:prstGeom prst="rect">
            <a:avLst/>
          </a:prstGeom>
        </p:spPr>
      </p:pic>
      <p:pic>
        <p:nvPicPr>
          <p:cNvPr id="13" name="Рисунок 12">
            <a:extLst>
              <a:ext uri="{FF2B5EF4-FFF2-40B4-BE49-F238E27FC236}">
                <a16:creationId xmlns:a16="http://schemas.microsoft.com/office/drawing/2014/main" id="{B9BF34E5-BCD7-46F8-AD4A-085E23A63C7F}"/>
              </a:ext>
            </a:extLst>
          </p:cNvPr>
          <p:cNvPicPr>
            <a:picLocks noChangeAspect="1"/>
          </p:cNvPicPr>
          <p:nvPr/>
        </p:nvPicPr>
        <p:blipFill>
          <a:blip r:embed="rId4"/>
          <a:stretch>
            <a:fillRect/>
          </a:stretch>
        </p:blipFill>
        <p:spPr>
          <a:xfrm>
            <a:off x="4509856" y="3784919"/>
            <a:ext cx="4518730" cy="2857821"/>
          </a:xfrm>
          <a:prstGeom prst="rect">
            <a:avLst/>
          </a:prstGeom>
        </p:spPr>
      </p:pic>
      <p:pic>
        <p:nvPicPr>
          <p:cNvPr id="15" name="Рисунок 14">
            <a:extLst>
              <a:ext uri="{FF2B5EF4-FFF2-40B4-BE49-F238E27FC236}">
                <a16:creationId xmlns:a16="http://schemas.microsoft.com/office/drawing/2014/main" id="{CE9D72A7-645A-4C96-8321-CF77886DA814}"/>
              </a:ext>
            </a:extLst>
          </p:cNvPr>
          <p:cNvPicPr>
            <a:picLocks noChangeAspect="1"/>
          </p:cNvPicPr>
          <p:nvPr/>
        </p:nvPicPr>
        <p:blipFill>
          <a:blip r:embed="rId5"/>
          <a:stretch>
            <a:fillRect/>
          </a:stretch>
        </p:blipFill>
        <p:spPr>
          <a:xfrm>
            <a:off x="5637842" y="231210"/>
            <a:ext cx="2262757" cy="467892"/>
          </a:xfrm>
          <a:prstGeom prst="rect">
            <a:avLst/>
          </a:prstGeom>
        </p:spPr>
      </p:pic>
    </p:spTree>
    <p:extLst>
      <p:ext uri="{BB962C8B-B14F-4D97-AF65-F5344CB8AC3E}">
        <p14:creationId xmlns:p14="http://schemas.microsoft.com/office/powerpoint/2010/main" val="2982624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7650" y="1"/>
            <a:ext cx="7488698" cy="752332"/>
          </a:xfrm>
        </p:spPr>
        <p:txBody>
          <a:bodyPr>
            <a:noAutofit/>
          </a:bodyPr>
          <a:lstStyle/>
          <a:p>
            <a:pPr algn="ctr"/>
            <a:r>
              <a:rPr lang="en-US" sz="2800" b="1" dirty="0">
                <a:latin typeface="+mn-lt"/>
              </a:rPr>
              <a:t>                      </a:t>
            </a:r>
            <a:r>
              <a:rPr lang="ru-RU" sz="2800" b="1" dirty="0">
                <a:latin typeface="+mn-lt"/>
              </a:rPr>
              <a:t>Прихват уровней: технологический стек вычислений:</a:t>
            </a:r>
            <a:r>
              <a:rPr lang="en-US" sz="2800" b="1" dirty="0">
                <a:latin typeface="+mn-lt"/>
              </a:rPr>
              <a:t> </a:t>
            </a:r>
            <a:r>
              <a:rPr lang="ru-RU" sz="2800" b="1" dirty="0">
                <a:latin typeface="+mn-lt"/>
              </a:rPr>
              <a:t>системная стратегия </a:t>
            </a:r>
          </a:p>
        </p:txBody>
      </p:sp>
      <p:sp>
        <p:nvSpPr>
          <p:cNvPr id="4" name="Номер слайда 3"/>
          <p:cNvSpPr>
            <a:spLocks noGrp="1"/>
          </p:cNvSpPr>
          <p:nvPr>
            <p:ph type="sldNum" sz="quarter" idx="12"/>
          </p:nvPr>
        </p:nvSpPr>
        <p:spPr/>
        <p:txBody>
          <a:bodyPr/>
          <a:lstStyle/>
          <a:p>
            <a:fld id="{C84F76B6-6155-42AC-B024-73025507AB5D}" type="slidenum">
              <a:rPr lang="ru-RU" smtClean="0"/>
              <a:t>8</a:t>
            </a:fld>
            <a:endParaRPr lang="ru-RU" dirty="0"/>
          </a:p>
        </p:txBody>
      </p:sp>
      <p:graphicFrame>
        <p:nvGraphicFramePr>
          <p:cNvPr id="9" name="Схема 8"/>
          <p:cNvGraphicFramePr/>
          <p:nvPr>
            <p:extLst>
              <p:ext uri="{D42A27DB-BD31-4B8C-83A1-F6EECF244321}">
                <p14:modId xmlns:p14="http://schemas.microsoft.com/office/powerpoint/2010/main" val="2636877969"/>
              </p:ext>
            </p:extLst>
          </p:nvPr>
        </p:nvGraphicFramePr>
        <p:xfrm>
          <a:off x="1632007" y="1478757"/>
          <a:ext cx="6168182" cy="3934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Стрелка вверх 9"/>
          <p:cNvSpPr/>
          <p:nvPr/>
        </p:nvSpPr>
        <p:spPr>
          <a:xfrm>
            <a:off x="8153915" y="1171851"/>
            <a:ext cx="722870" cy="47677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700" dirty="0"/>
              <a:t>Disruption</a:t>
            </a:r>
            <a:r>
              <a:rPr lang="ru-RU" sz="2700" dirty="0"/>
              <a:t> </a:t>
            </a:r>
            <a:r>
              <a:rPr lang="en-US" sz="2700" dirty="0"/>
              <a:t>enablers 💣 💣 💣 </a:t>
            </a:r>
            <a:endParaRPr lang="ru-RU" sz="2700" dirty="0"/>
          </a:p>
        </p:txBody>
      </p:sp>
      <p:sp>
        <p:nvSpPr>
          <p:cNvPr id="11" name="Стрелка вверх 10"/>
          <p:cNvSpPr/>
          <p:nvPr/>
        </p:nvSpPr>
        <p:spPr>
          <a:xfrm rot="10800000">
            <a:off x="405504" y="1171851"/>
            <a:ext cx="722870" cy="47677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700" dirty="0"/>
              <a:t>Disruption demand</a:t>
            </a:r>
            <a:r>
              <a:rPr lang="ru-RU" sz="2700" dirty="0"/>
              <a:t> </a:t>
            </a:r>
            <a:r>
              <a:rPr lang="en-US" sz="2700" dirty="0"/>
              <a:t>💵 💵 💵</a:t>
            </a:r>
            <a:endParaRPr lang="ru-RU" sz="2700" dirty="0"/>
          </a:p>
        </p:txBody>
      </p:sp>
      <p:sp>
        <p:nvSpPr>
          <p:cNvPr id="12" name="TextBox 11"/>
          <p:cNvSpPr txBox="1"/>
          <p:nvPr/>
        </p:nvSpPr>
        <p:spPr>
          <a:xfrm>
            <a:off x="2004989" y="5968618"/>
            <a:ext cx="5481661" cy="507831"/>
          </a:xfrm>
          <a:prstGeom prst="rect">
            <a:avLst/>
          </a:prstGeom>
          <a:noFill/>
        </p:spPr>
        <p:txBody>
          <a:bodyPr wrap="square" rtlCol="0">
            <a:spAutoFit/>
          </a:bodyPr>
          <a:lstStyle/>
          <a:p>
            <a:pPr algn="ctr"/>
            <a:r>
              <a:rPr lang="ru-RU" sz="1350" b="1" dirty="0"/>
              <a:t>Начальные шаги: оплатили геймеры (всё началось</a:t>
            </a:r>
            <a:r>
              <a:rPr lang="en-US" sz="1350" b="1" dirty="0"/>
              <a:t> </a:t>
            </a:r>
            <a:r>
              <a:rPr lang="ru-RU" sz="1350" b="1" dirty="0"/>
              <a:t>в 1993 году с </a:t>
            </a:r>
            <a:r>
              <a:rPr lang="en-US" sz="1350" b="1" dirty="0"/>
              <a:t>GPU)</a:t>
            </a:r>
            <a:br>
              <a:rPr lang="en-US" sz="1350" b="1" dirty="0"/>
            </a:br>
            <a:r>
              <a:rPr lang="ru-RU" sz="1350" b="1" dirty="0"/>
              <a:t>Подробности 2021 года: </a:t>
            </a:r>
            <a:r>
              <a:rPr lang="en-US" sz="1350" b="1" dirty="0">
                <a:hlinkClick r:id="rId7"/>
              </a:rPr>
              <a:t>https://ailev.livejournal.com/1561799.html</a:t>
            </a:r>
            <a:endParaRPr lang="ru-RU" sz="1350" b="1" dirty="0"/>
          </a:p>
        </p:txBody>
      </p:sp>
      <p:grpSp>
        <p:nvGrpSpPr>
          <p:cNvPr id="8" name="Группа 7">
            <a:extLst>
              <a:ext uri="{FF2B5EF4-FFF2-40B4-BE49-F238E27FC236}">
                <a16:creationId xmlns:a16="http://schemas.microsoft.com/office/drawing/2014/main" id="{3FF69644-9050-4262-B2C7-06F571B48805}"/>
              </a:ext>
            </a:extLst>
          </p:cNvPr>
          <p:cNvGrpSpPr/>
          <p:nvPr/>
        </p:nvGrpSpPr>
        <p:grpSpPr>
          <a:xfrm>
            <a:off x="1621585" y="4931156"/>
            <a:ext cx="6178604" cy="899236"/>
            <a:chOff x="4140130" y="3476562"/>
            <a:chExt cx="2026946" cy="456312"/>
          </a:xfrm>
        </p:grpSpPr>
        <p:sp>
          <p:nvSpPr>
            <p:cNvPr id="13" name="Прямоугольник: скругленные углы 12">
              <a:extLst>
                <a:ext uri="{FF2B5EF4-FFF2-40B4-BE49-F238E27FC236}">
                  <a16:creationId xmlns:a16="http://schemas.microsoft.com/office/drawing/2014/main" id="{100E6C19-7BF7-4897-A2A6-785032932C3F}"/>
                </a:ext>
              </a:extLst>
            </p:cNvPr>
            <p:cNvSpPr/>
            <p:nvPr/>
          </p:nvSpPr>
          <p:spPr>
            <a:xfrm>
              <a:off x="4140130" y="3476562"/>
              <a:ext cx="2026946" cy="4563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Прямоугольник: скругленные углы 4">
              <a:extLst>
                <a:ext uri="{FF2B5EF4-FFF2-40B4-BE49-F238E27FC236}">
                  <a16:creationId xmlns:a16="http://schemas.microsoft.com/office/drawing/2014/main" id="{BAE4F013-D4CA-43C6-B670-3D92AC39A22D}"/>
                </a:ext>
              </a:extLst>
            </p:cNvPr>
            <p:cNvSpPr txBox="1"/>
            <p:nvPr/>
          </p:nvSpPr>
          <p:spPr>
            <a:xfrm>
              <a:off x="4153495" y="3489927"/>
              <a:ext cx="2000216" cy="3554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ru-RU" sz="2000" kern="1200" dirty="0"/>
                <a:t>Много-много уровней процессорной архитектуры</a:t>
              </a:r>
              <a:br>
                <a:rPr lang="en-US" sz="2000" kern="1200" dirty="0"/>
              </a:br>
              <a:r>
                <a:rPr lang="en-US" sz="2000" b="1" kern="1200" dirty="0"/>
                <a:t>… </a:t>
              </a:r>
              <a:endParaRPr lang="ru-RU" sz="2000" b="1" kern="1200" dirty="0"/>
            </a:p>
          </p:txBody>
        </p:sp>
      </p:grpSp>
      <p:pic>
        <p:nvPicPr>
          <p:cNvPr id="5" name="Рисунок 4">
            <a:extLst>
              <a:ext uri="{FF2B5EF4-FFF2-40B4-BE49-F238E27FC236}">
                <a16:creationId xmlns:a16="http://schemas.microsoft.com/office/drawing/2014/main" id="{6391C911-E0C0-4598-A36B-E43BBE80856C}"/>
              </a:ext>
            </a:extLst>
          </p:cNvPr>
          <p:cNvPicPr>
            <a:picLocks noChangeAspect="1"/>
          </p:cNvPicPr>
          <p:nvPr/>
        </p:nvPicPr>
        <p:blipFill rotWithShape="1">
          <a:blip r:embed="rId8"/>
          <a:srcRect l="4114" t="29782" b="20440"/>
          <a:stretch/>
        </p:blipFill>
        <p:spPr>
          <a:xfrm>
            <a:off x="6845642" y="370723"/>
            <a:ext cx="1909093" cy="365124"/>
          </a:xfrm>
          <a:prstGeom prst="rect">
            <a:avLst/>
          </a:prstGeom>
        </p:spPr>
      </p:pic>
    </p:spTree>
    <p:extLst>
      <p:ext uri="{BB962C8B-B14F-4D97-AF65-F5344CB8AC3E}">
        <p14:creationId xmlns:p14="http://schemas.microsoft.com/office/powerpoint/2010/main" val="2054613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579" y="0"/>
            <a:ext cx="8937977" cy="1006475"/>
          </a:xfrm>
        </p:spPr>
        <p:txBody>
          <a:bodyPr>
            <a:normAutofit fontScale="90000"/>
          </a:bodyPr>
          <a:lstStyle/>
          <a:p>
            <a:r>
              <a:rPr lang="ru-RU" sz="2800" b="1" dirty="0"/>
              <a:t>Совместимость архитектур</a:t>
            </a:r>
            <a:r>
              <a:rPr lang="en-US" sz="2800" b="1" dirty="0"/>
              <a:t>    </a:t>
            </a:r>
            <a:r>
              <a:rPr lang="ru-RU" sz="2800" b="1" dirty="0"/>
              <a:t>: </a:t>
            </a:r>
            <a:br>
              <a:rPr lang="ru-RU" sz="2800" b="1" dirty="0"/>
            </a:br>
            <a:r>
              <a:rPr lang="ru-RU" sz="2800" b="1" dirty="0"/>
              <a:t>          «</a:t>
            </a:r>
            <a:r>
              <a:rPr lang="ru-RU" sz="2800" b="1" dirty="0" err="1"/>
              <a:t>Датацентры</a:t>
            </a:r>
            <a:r>
              <a:rPr lang="ru-RU" sz="2800" b="1" dirty="0"/>
              <a:t>» программируются одинаково! (ну, почти)</a:t>
            </a:r>
            <a:endParaRPr lang="ru-RU" sz="3600" b="1" dirty="0"/>
          </a:p>
        </p:txBody>
      </p:sp>
      <p:sp>
        <p:nvSpPr>
          <p:cNvPr id="4" name="Номер слайда 3"/>
          <p:cNvSpPr>
            <a:spLocks noGrp="1"/>
          </p:cNvSpPr>
          <p:nvPr>
            <p:ph type="sldNum" sz="quarter" idx="12"/>
          </p:nvPr>
        </p:nvSpPr>
        <p:spPr/>
        <p:txBody>
          <a:bodyPr/>
          <a:lstStyle/>
          <a:p>
            <a:fld id="{D929108D-64B6-47A6-B06A-257E9C83E91D}" type="slidenum">
              <a:rPr lang="ru-RU" smtClean="0">
                <a:solidFill>
                  <a:prstClr val="black">
                    <a:tint val="75000"/>
                  </a:prstClr>
                </a:solidFill>
              </a:rPr>
              <a:pPr/>
              <a:t>9</a:t>
            </a:fld>
            <a:endParaRPr lang="ru-RU" dirty="0">
              <a:solidFill>
                <a:prstClr val="black">
                  <a:tint val="75000"/>
                </a:prstClr>
              </a:solidFill>
            </a:endParaRPr>
          </a:p>
        </p:txBody>
      </p:sp>
      <p:sp>
        <p:nvSpPr>
          <p:cNvPr id="7" name="TextBox 6"/>
          <p:cNvSpPr txBox="1"/>
          <p:nvPr/>
        </p:nvSpPr>
        <p:spPr>
          <a:xfrm>
            <a:off x="0" y="3323273"/>
            <a:ext cx="4646384" cy="1015663"/>
          </a:xfrm>
          <a:prstGeom prst="rect">
            <a:avLst/>
          </a:prstGeom>
          <a:noFill/>
        </p:spPr>
        <p:txBody>
          <a:bodyPr wrap="square" rtlCol="0">
            <a:spAutoFit/>
          </a:bodyPr>
          <a:lstStyle/>
          <a:p>
            <a:pPr algn="ctr"/>
            <a:r>
              <a:rPr lang="en-US" sz="2000" dirty="0"/>
              <a:t>NVIDIA Jetson Nano – 5Watt </a:t>
            </a:r>
            <a:r>
              <a:rPr lang="ru-RU" sz="2000" dirty="0"/>
              <a:t>суперкомпьютер с </a:t>
            </a:r>
            <a:r>
              <a:rPr lang="en-US" sz="2000" dirty="0"/>
              <a:t>0.5 TFLOPS AI</a:t>
            </a:r>
            <a:r>
              <a:rPr lang="ru-RU" sz="2000" dirty="0"/>
              <a:t>, </a:t>
            </a:r>
            <a:r>
              <a:rPr lang="en-US" sz="2000" dirty="0"/>
              <a:t>45</a:t>
            </a:r>
            <a:r>
              <a:rPr lang="ru-RU" sz="2000" dirty="0"/>
              <a:t>*</a:t>
            </a:r>
            <a:r>
              <a:rPr lang="en-US" sz="2000" dirty="0"/>
              <a:t>70</a:t>
            </a:r>
            <a:r>
              <a:rPr lang="ru-RU" sz="2000" dirty="0"/>
              <a:t>мм</a:t>
            </a:r>
          </a:p>
        </p:txBody>
      </p:sp>
      <p:sp>
        <p:nvSpPr>
          <p:cNvPr id="8" name="TextBox 7"/>
          <p:cNvSpPr txBox="1"/>
          <p:nvPr/>
        </p:nvSpPr>
        <p:spPr>
          <a:xfrm>
            <a:off x="4461410" y="3302323"/>
            <a:ext cx="4646384" cy="1323439"/>
          </a:xfrm>
          <a:prstGeom prst="rect">
            <a:avLst/>
          </a:prstGeom>
          <a:noFill/>
        </p:spPr>
        <p:txBody>
          <a:bodyPr wrap="square" rtlCol="0">
            <a:spAutoFit/>
          </a:bodyPr>
          <a:lstStyle/>
          <a:p>
            <a:pPr algn="ctr"/>
            <a:r>
              <a:rPr lang="en-US" sz="2000" dirty="0"/>
              <a:t>NVIDIA DGX</a:t>
            </a:r>
            <a:r>
              <a:rPr lang="ru-RU" sz="2000" dirty="0"/>
              <a:t> </a:t>
            </a:r>
            <a:r>
              <a:rPr lang="en-US" sz="2000" dirty="0" err="1"/>
              <a:t>SuperPOD</a:t>
            </a:r>
            <a:r>
              <a:rPr lang="en-US" sz="2000" dirty="0"/>
              <a:t> – 1MWatt </a:t>
            </a:r>
            <a:r>
              <a:rPr lang="ru-RU" sz="2000" dirty="0"/>
              <a:t>суперкомпьютер с </a:t>
            </a:r>
            <a:r>
              <a:rPr lang="en-US" sz="2000" dirty="0"/>
              <a:t>700 PFLOPS AI</a:t>
            </a:r>
            <a:r>
              <a:rPr lang="ru-RU" sz="2000" dirty="0"/>
              <a:t>, </a:t>
            </a:r>
            <a:r>
              <a:rPr lang="en-US" sz="2000" dirty="0"/>
              <a:t>70*120*210 </a:t>
            </a:r>
            <a:r>
              <a:rPr lang="ru-RU" sz="2000" dirty="0"/>
              <a:t>см </a:t>
            </a:r>
            <a:r>
              <a:rPr lang="ru-RU" sz="2000" dirty="0" err="1"/>
              <a:t>рэк</a:t>
            </a:r>
            <a:r>
              <a:rPr lang="ru-RU" sz="2000" dirty="0"/>
              <a:t>, </a:t>
            </a:r>
            <a:br>
              <a:rPr lang="en-US" sz="2000" dirty="0"/>
            </a:br>
            <a:r>
              <a:rPr lang="ru-RU" sz="2000" dirty="0"/>
              <a:t>6 </a:t>
            </a:r>
            <a:r>
              <a:rPr lang="ru-RU" sz="2000" dirty="0" err="1"/>
              <a:t>рэков</a:t>
            </a:r>
            <a:r>
              <a:rPr lang="ru-RU" sz="2000" dirty="0"/>
              <a:t> в одном </a:t>
            </a:r>
            <a:r>
              <a:rPr lang="en-US" sz="2000" dirty="0" err="1"/>
              <a:t>SuperPOD</a:t>
            </a:r>
            <a:endParaRPr lang="ru-RU" sz="2000" dirty="0"/>
          </a:p>
        </p:txBody>
      </p:sp>
      <p:pic>
        <p:nvPicPr>
          <p:cNvPr id="13" name="Рисунок 12">
            <a:extLst>
              <a:ext uri="{FF2B5EF4-FFF2-40B4-BE49-F238E27FC236}">
                <a16:creationId xmlns:a16="http://schemas.microsoft.com/office/drawing/2014/main" id="{8B373EF3-633F-4127-84F9-ECD4408590A4}"/>
              </a:ext>
            </a:extLst>
          </p:cNvPr>
          <p:cNvPicPr>
            <a:picLocks noChangeAspect="1"/>
          </p:cNvPicPr>
          <p:nvPr/>
        </p:nvPicPr>
        <p:blipFill>
          <a:blip r:embed="rId2"/>
          <a:stretch>
            <a:fillRect/>
          </a:stretch>
        </p:blipFill>
        <p:spPr>
          <a:xfrm>
            <a:off x="113066" y="987624"/>
            <a:ext cx="4348344" cy="2363688"/>
          </a:xfrm>
          <a:prstGeom prst="rect">
            <a:avLst/>
          </a:prstGeom>
        </p:spPr>
      </p:pic>
      <p:pic>
        <p:nvPicPr>
          <p:cNvPr id="15" name="Рисунок 14">
            <a:extLst>
              <a:ext uri="{FF2B5EF4-FFF2-40B4-BE49-F238E27FC236}">
                <a16:creationId xmlns:a16="http://schemas.microsoft.com/office/drawing/2014/main" id="{2526E0B2-0196-40CD-A946-B85DC44B424F}"/>
              </a:ext>
            </a:extLst>
          </p:cNvPr>
          <p:cNvPicPr>
            <a:picLocks noChangeAspect="1"/>
          </p:cNvPicPr>
          <p:nvPr/>
        </p:nvPicPr>
        <p:blipFill>
          <a:blip r:embed="rId3"/>
          <a:stretch>
            <a:fillRect/>
          </a:stretch>
        </p:blipFill>
        <p:spPr>
          <a:xfrm>
            <a:off x="4572000" y="959861"/>
            <a:ext cx="4458934" cy="2363688"/>
          </a:xfrm>
          <a:prstGeom prst="rect">
            <a:avLst/>
          </a:prstGeom>
        </p:spPr>
      </p:pic>
      <p:pic>
        <p:nvPicPr>
          <p:cNvPr id="16" name="Рисунок 15">
            <a:extLst>
              <a:ext uri="{FF2B5EF4-FFF2-40B4-BE49-F238E27FC236}">
                <a16:creationId xmlns:a16="http://schemas.microsoft.com/office/drawing/2014/main" id="{7706324B-8407-4720-AEED-7113B6C67C9E}"/>
              </a:ext>
            </a:extLst>
          </p:cNvPr>
          <p:cNvPicPr>
            <a:picLocks noChangeAspect="1"/>
          </p:cNvPicPr>
          <p:nvPr/>
        </p:nvPicPr>
        <p:blipFill rotWithShape="1">
          <a:blip r:embed="rId4"/>
          <a:srcRect l="6773" t="29137" r="-1" b="20440"/>
          <a:stretch/>
        </p:blipFill>
        <p:spPr>
          <a:xfrm>
            <a:off x="6161103" y="136525"/>
            <a:ext cx="1856139" cy="369856"/>
          </a:xfrm>
          <a:prstGeom prst="rect">
            <a:avLst/>
          </a:prstGeom>
        </p:spPr>
      </p:pic>
      <p:sp>
        <p:nvSpPr>
          <p:cNvPr id="17" name="TextBox 16">
            <a:extLst>
              <a:ext uri="{FF2B5EF4-FFF2-40B4-BE49-F238E27FC236}">
                <a16:creationId xmlns:a16="http://schemas.microsoft.com/office/drawing/2014/main" id="{4980A609-D477-4D7C-A535-E7EDFB822A26}"/>
              </a:ext>
            </a:extLst>
          </p:cNvPr>
          <p:cNvSpPr txBox="1"/>
          <p:nvPr/>
        </p:nvSpPr>
        <p:spPr>
          <a:xfrm flipH="1">
            <a:off x="5083159" y="4703693"/>
            <a:ext cx="3762801" cy="369332"/>
          </a:xfrm>
          <a:prstGeom prst="rect">
            <a:avLst/>
          </a:prstGeom>
          <a:noFill/>
        </p:spPr>
        <p:txBody>
          <a:bodyPr wrap="square" rtlCol="0">
            <a:spAutoFit/>
          </a:bodyPr>
          <a:lstStyle/>
          <a:p>
            <a:r>
              <a:rPr lang="ru-RU" dirty="0"/>
              <a:t>Монтаж для </a:t>
            </a:r>
            <a:r>
              <a:rPr lang="ru-RU" dirty="0" err="1"/>
              <a:t>Сбера</a:t>
            </a:r>
            <a:r>
              <a:rPr lang="ru-RU" dirty="0"/>
              <a:t>: менее месяца!</a:t>
            </a:r>
          </a:p>
        </p:txBody>
      </p:sp>
      <p:sp>
        <p:nvSpPr>
          <p:cNvPr id="19" name="TextBox 18">
            <a:extLst>
              <a:ext uri="{FF2B5EF4-FFF2-40B4-BE49-F238E27FC236}">
                <a16:creationId xmlns:a16="http://schemas.microsoft.com/office/drawing/2014/main" id="{E9DE6F01-7381-442F-9060-8842926769E5}"/>
              </a:ext>
            </a:extLst>
          </p:cNvPr>
          <p:cNvSpPr txBox="1"/>
          <p:nvPr/>
        </p:nvSpPr>
        <p:spPr>
          <a:xfrm>
            <a:off x="36207" y="4203063"/>
            <a:ext cx="5157230" cy="923330"/>
          </a:xfrm>
          <a:prstGeom prst="rect">
            <a:avLst/>
          </a:prstGeom>
          <a:noFill/>
        </p:spPr>
        <p:txBody>
          <a:bodyPr wrap="square" rtlCol="0">
            <a:spAutoFit/>
          </a:bodyPr>
          <a:lstStyle/>
          <a:p>
            <a:r>
              <a:rPr lang="ru-RU" dirty="0"/>
              <a:t>Тоже «</a:t>
            </a:r>
            <a:r>
              <a:rPr lang="ru-RU" dirty="0" err="1"/>
              <a:t>датацентр</a:t>
            </a:r>
            <a:r>
              <a:rPr lang="ru-RU" dirty="0"/>
              <a:t>» как «чужие приложения у нас, интерфейс где-то ещё»: коммуникация и безопасность.</a:t>
            </a:r>
          </a:p>
        </p:txBody>
      </p:sp>
      <p:sp>
        <p:nvSpPr>
          <p:cNvPr id="20" name="Прямоугольник 19">
            <a:extLst>
              <a:ext uri="{FF2B5EF4-FFF2-40B4-BE49-F238E27FC236}">
                <a16:creationId xmlns:a16="http://schemas.microsoft.com/office/drawing/2014/main" id="{C3FF379F-CDAC-448C-BB25-0AAAA7A368BA}"/>
              </a:ext>
            </a:extLst>
          </p:cNvPr>
          <p:cNvSpPr/>
          <p:nvPr/>
        </p:nvSpPr>
        <p:spPr>
          <a:xfrm>
            <a:off x="169817" y="5165229"/>
            <a:ext cx="8804366" cy="1692771"/>
          </a:xfrm>
          <a:prstGeom prst="rect">
            <a:avLst/>
          </a:prstGeom>
        </p:spPr>
        <p:txBody>
          <a:bodyPr wrap="square">
            <a:spAutoFit/>
          </a:bodyPr>
          <a:lstStyle/>
          <a:p>
            <a:r>
              <a:rPr lang="en-US" b="1" dirty="0" err="1"/>
              <a:t>Nvidia's</a:t>
            </a:r>
            <a:r>
              <a:rPr lang="en-US" b="1" dirty="0"/>
              <a:t> decision to invest heavily in the underlying software ecosystem with CUDA was a key enabler in this shift. </a:t>
            </a:r>
            <a:r>
              <a:rPr lang="ru-RU" b="1" dirty="0"/>
              <a:t>«</a:t>
            </a:r>
            <a:r>
              <a:rPr lang="en-US" b="1" dirty="0"/>
              <a:t>It was a substantial investment for many years,</a:t>
            </a:r>
            <a:r>
              <a:rPr lang="ru-RU" b="1" dirty="0"/>
              <a:t>»</a:t>
            </a:r>
            <a:r>
              <a:rPr lang="en-US" b="1" dirty="0"/>
              <a:t> says Ian Buck, who led the development of CUDA at </a:t>
            </a:r>
            <a:r>
              <a:rPr lang="en-US" b="1" dirty="0" err="1"/>
              <a:t>Nvidia</a:t>
            </a:r>
            <a:r>
              <a:rPr lang="en-US" b="1" dirty="0"/>
              <a:t>. </a:t>
            </a:r>
            <a:r>
              <a:rPr lang="ru-RU" b="1" dirty="0"/>
              <a:t>«</a:t>
            </a:r>
            <a:r>
              <a:rPr lang="en-US" b="1" dirty="0"/>
              <a:t>We're now clearly reaping the benefit from this long-term vision. Jen-</a:t>
            </a:r>
            <a:r>
              <a:rPr lang="en-US" b="1" dirty="0" err="1"/>
              <a:t>Hsun</a:t>
            </a:r>
            <a:r>
              <a:rPr lang="en-US" b="1" dirty="0"/>
              <a:t> committed to it for many years.</a:t>
            </a:r>
            <a:r>
              <a:rPr lang="ru-RU" b="1" dirty="0"/>
              <a:t>»</a:t>
            </a:r>
          </a:p>
          <a:p>
            <a:endParaRPr lang="ru-RU" sz="1600" dirty="0"/>
          </a:p>
          <a:p>
            <a:r>
              <a:rPr lang="en-US" sz="1400" dirty="0"/>
              <a:t>https://www.forbes.com/sites/aarontilley/2016/11/30/nvidia-deep-learning-ai-intel/#836210b7ff1e</a:t>
            </a:r>
            <a:endParaRPr lang="ru-RU" sz="1400" dirty="0"/>
          </a:p>
        </p:txBody>
      </p:sp>
    </p:spTree>
    <p:extLst>
      <p:ext uri="{BB962C8B-B14F-4D97-AF65-F5344CB8AC3E}">
        <p14:creationId xmlns:p14="http://schemas.microsoft.com/office/powerpoint/2010/main" val="29656136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B2C79FB-15B3-45ED-B3A4-B0F38A80130B}:1333"/>
  <p:tag name="ISPRING_SLIDE_ID_2" val="{127B41DC-480A-49AA-80BB-FED83FAC106C}"/>
  <p:tag name="GENSWF_ADVANCE_TIME" val="269.900"/>
</p:tagLst>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80633</TotalTime>
  <Words>2220</Words>
  <Application>Microsoft Office PowerPoint</Application>
  <PresentationFormat>Экран (4:3)</PresentationFormat>
  <Paragraphs>117</Paragraphs>
  <Slides>14</Slides>
  <Notes>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2</vt:i4>
      </vt:variant>
      <vt:variant>
        <vt:lpstr>Заголовки слайдов</vt:lpstr>
      </vt:variant>
      <vt:variant>
        <vt:i4>14</vt:i4>
      </vt:variant>
    </vt:vector>
  </HeadingPairs>
  <TitlesOfParts>
    <vt:vector size="19" baseType="lpstr">
      <vt:lpstr>Arial</vt:lpstr>
      <vt:lpstr>Calibri</vt:lpstr>
      <vt:lpstr>Calibri Light</vt:lpstr>
      <vt:lpstr>Тема Office</vt:lpstr>
      <vt:lpstr>4_Office Theme</vt:lpstr>
      <vt:lpstr> Большие предпринимательские программы: Дженсен Хуанг, Элон Маск и все-все-все</vt:lpstr>
      <vt:lpstr>Большая предпринимательская программа: это сколько?</vt:lpstr>
      <vt:lpstr>Заказ вычислений на каждый день. Поговорите со своим официантом, тьфу, айтишником.</vt:lpstr>
      <vt:lpstr>Предпринимательский риск и роль личности</vt:lpstr>
      <vt:lpstr>Предпринимательский прогноз/риск: Jensen Huang</vt:lpstr>
      <vt:lpstr>Как стать большим:  1. Прихватывать системные уровни целевой системы (NVIDIA) 2. Прихватывать звенья цепочки обеспечения (SpaceX, Tesla)</vt:lpstr>
      <vt:lpstr>Как дела у NVIDIA?       ? У  TESLA          ? </vt:lpstr>
      <vt:lpstr>                      Прихват уровней: технологический стек вычислений: системная стратегия </vt:lpstr>
      <vt:lpstr>Совместимость архитектур    :            «Датацентры» программируются одинаково! (ну, почти)</vt:lpstr>
      <vt:lpstr>      Прихват цепочки обеспечения: системная стратегия </vt:lpstr>
      <vt:lpstr>SpaceX: из тех же людей, что и контракторы NASA, только ориентирована на рынок и очень рискова.  SpaceX CEO Elon Musk doesn't plan to take SpaceX public. According to the company, the short-term demands of shareholders conflict with his long-term ambitions. </vt:lpstr>
      <vt:lpstr>, частная компания (не торгуется на бирже)  (насколько «частной» может быть крупная компания в Китае)</vt:lpstr>
      <vt:lpstr>Роль государства: некоторым не мешает</vt:lpstr>
      <vt:lpstr>Спасибо за внимание</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День смычки менеджеров и инженеров</dc:title>
  <dc:creator>TechInvestLab</dc:creator>
  <cp:lastModifiedBy>Анатолий Левенчук</cp:lastModifiedBy>
  <cp:revision>963</cp:revision>
  <dcterms:created xsi:type="dcterms:W3CDTF">2014-11-25T15:31:01Z</dcterms:created>
  <dcterms:modified xsi:type="dcterms:W3CDTF">2021-05-21T23:08:26Z</dcterms:modified>
</cp:coreProperties>
</file>